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6858000" cy="9144000"/>
  <p:embeddedFontLst>
    <p:embeddedFont>
      <p:font typeface="DengXian" panose="02010600030101010101" pitchFamily="2" charset="-122"/>
      <p:regular r:id="rId5"/>
      <p:bold r:id="rId6"/>
    </p:embeddedFont>
    <p:embeddedFont>
      <p:font typeface="Helvetica" panose="020B0604020202020204" pitchFamily="34" charset="0"/>
      <p:regular r:id="rId7"/>
      <p:bold r:id="rId8"/>
      <p:italic r:id="rId9"/>
      <p:boldItalic r:id="rId10"/>
    </p:embeddedFont>
    <p:embeddedFont>
      <p:font typeface="Open Sans" panose="020B0606030504020204" pitchFamily="34" charset="0"/>
      <p:regular r:id="rId11"/>
      <p:bold r:id="rId12"/>
      <p:italic r:id="rId13"/>
      <p:boldItalic r:id="rId14"/>
    </p:embeddedFont>
    <p:embeddedFont>
      <p:font typeface="Tahoma" panose="020B0604030504040204" pitchFamily="3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88" autoAdjust="0"/>
    <p:restoredTop sz="86551" autoAdjust="0"/>
  </p:normalViewPr>
  <p:slideViewPr>
    <p:cSldViewPr>
      <p:cViewPr varScale="1">
        <p:scale>
          <a:sx n="54" d="100"/>
          <a:sy n="54" d="100"/>
        </p:scale>
        <p:origin x="1426" y="1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D7D44-2257-4147-8867-019AC0B28E94}" type="datetimeFigureOut">
              <a:rPr lang="fr-FR" smtClean="0"/>
              <a:t>05/12/2025</a:t>
            </a:fld>
            <a:endParaRPr lang="fr-FR"/>
          </a:p>
        </p:txBody>
      </p:sp>
      <p:sp>
        <p:nvSpPr>
          <p:cNvPr id="4" name="Espace réservé de l'image des diapositives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18C8F-AC25-D944-93CC-F20C07786A33}" type="slidenum">
              <a:rPr lang="fr-FR" smtClean="0"/>
              <a:t>‹N°›</a:t>
            </a:fld>
            <a:endParaRPr lang="fr-FR"/>
          </a:p>
        </p:txBody>
      </p:sp>
    </p:spTree>
    <p:extLst>
      <p:ext uri="{BB962C8B-B14F-4D97-AF65-F5344CB8AC3E}">
        <p14:creationId xmlns:p14="http://schemas.microsoft.com/office/powerpoint/2010/main" val="183099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218C8F-AC25-D944-93CC-F20C07786A33}" type="slidenum">
              <a:rPr lang="fr-FR" smtClean="0"/>
              <a:t>1</a:t>
            </a:fld>
            <a:endParaRPr lang="fr-FR"/>
          </a:p>
        </p:txBody>
      </p:sp>
    </p:spTree>
    <p:extLst>
      <p:ext uri="{BB962C8B-B14F-4D97-AF65-F5344CB8AC3E}">
        <p14:creationId xmlns:p14="http://schemas.microsoft.com/office/powerpoint/2010/main" val="326473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E218C8F-AC25-D944-93CC-F20C07786A33}" type="slidenum">
              <a:rPr lang="fr-FR" smtClean="0"/>
              <a:t>2</a:t>
            </a:fld>
            <a:endParaRPr lang="fr-FR"/>
          </a:p>
        </p:txBody>
      </p:sp>
    </p:spTree>
    <p:extLst>
      <p:ext uri="{BB962C8B-B14F-4D97-AF65-F5344CB8AC3E}">
        <p14:creationId xmlns:p14="http://schemas.microsoft.com/office/powerpoint/2010/main" val="249670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DUFETEL\Desktop\images.png">
            <a:extLst>
              <a:ext uri="{FF2B5EF4-FFF2-40B4-BE49-F238E27FC236}">
                <a16:creationId xmlns:a16="http://schemas.microsoft.com/office/drawing/2014/main" id="{00835FE7-6E2E-4A1D-7122-EE3CADF31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020" y="11417"/>
            <a:ext cx="1606302" cy="160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p:cNvSpPr/>
          <p:nvPr/>
        </p:nvSpPr>
        <p:spPr>
          <a:xfrm>
            <a:off x="5326950" y="0"/>
            <a:ext cx="19050" cy="7560000"/>
          </a:xfrm>
          <a:prstGeom prst="line">
            <a:avLst/>
          </a:prstGeom>
          <a:ln w="38100" cap="flat">
            <a:solidFill>
              <a:srgbClr val="000000"/>
            </a:solidFill>
            <a:prstDash val="solid"/>
            <a:headEnd type="none" w="sm" len="sm"/>
            <a:tailEnd type="none" w="sm" len="sm"/>
          </a:ln>
        </p:spPr>
        <p:txBody>
          <a:bodyPr/>
          <a:lstStyle/>
          <a:p>
            <a:endParaRPr lang="fr-FR"/>
          </a:p>
        </p:txBody>
      </p:sp>
      <p:sp>
        <p:nvSpPr>
          <p:cNvPr id="3" name="Freeform 3"/>
          <p:cNvSpPr/>
          <p:nvPr/>
        </p:nvSpPr>
        <p:spPr>
          <a:xfrm>
            <a:off x="7944047" y="67115"/>
            <a:ext cx="2022637" cy="833603"/>
          </a:xfrm>
          <a:custGeom>
            <a:avLst/>
            <a:gdLst/>
            <a:ahLst/>
            <a:cxnLst/>
            <a:rect l="l" t="t" r="r" b="b"/>
            <a:pathLst>
              <a:path w="1837349" h="617349">
                <a:moveTo>
                  <a:pt x="0" y="0"/>
                </a:moveTo>
                <a:lnTo>
                  <a:pt x="1837349" y="0"/>
                </a:lnTo>
                <a:lnTo>
                  <a:pt x="1837349" y="617350"/>
                </a:lnTo>
                <a:lnTo>
                  <a:pt x="0" y="617350"/>
                </a:lnTo>
                <a:lnTo>
                  <a:pt x="0" y="0"/>
                </a:lnTo>
                <a:close/>
              </a:path>
            </a:pathLst>
          </a:custGeom>
          <a:blipFill>
            <a:blip r:embed="rId4"/>
            <a:stretch>
              <a:fillRect/>
            </a:stretch>
          </a:blipFill>
        </p:spPr>
        <p:txBody>
          <a:bodyPr/>
          <a:lstStyle/>
          <a:p>
            <a:endParaRPr lang="fr-FR"/>
          </a:p>
        </p:txBody>
      </p:sp>
      <p:grpSp>
        <p:nvGrpSpPr>
          <p:cNvPr id="9" name="Group 9"/>
          <p:cNvGrpSpPr/>
          <p:nvPr/>
        </p:nvGrpSpPr>
        <p:grpSpPr>
          <a:xfrm>
            <a:off x="1196734" y="198639"/>
            <a:ext cx="2863147" cy="270720"/>
            <a:chOff x="0" y="0"/>
            <a:chExt cx="3817529" cy="360960"/>
          </a:xfrm>
        </p:grpSpPr>
        <p:grpSp>
          <p:nvGrpSpPr>
            <p:cNvPr id="10" name="Group 10"/>
            <p:cNvGrpSpPr/>
            <p:nvPr/>
          </p:nvGrpSpPr>
          <p:grpSpPr>
            <a:xfrm>
              <a:off x="0" y="0"/>
              <a:ext cx="3817529" cy="360960"/>
              <a:chOff x="0" y="0"/>
              <a:chExt cx="1026087" cy="97020"/>
            </a:xfrm>
          </p:grpSpPr>
          <p:sp>
            <p:nvSpPr>
              <p:cNvPr id="11" name="Freeform 11"/>
              <p:cNvSpPr/>
              <p:nvPr/>
            </p:nvSpPr>
            <p:spPr>
              <a:xfrm>
                <a:off x="0" y="0"/>
                <a:ext cx="1026087" cy="97020"/>
              </a:xfrm>
              <a:custGeom>
                <a:avLst/>
                <a:gdLst/>
                <a:ahLst/>
                <a:cxnLst/>
                <a:rect l="l" t="t" r="r" b="b"/>
                <a:pathLst>
                  <a:path w="1026087" h="97020">
                    <a:moveTo>
                      <a:pt x="48510" y="0"/>
                    </a:moveTo>
                    <a:lnTo>
                      <a:pt x="977577" y="0"/>
                    </a:lnTo>
                    <a:cubicBezTo>
                      <a:pt x="990443" y="0"/>
                      <a:pt x="1002782" y="5111"/>
                      <a:pt x="1011879" y="14208"/>
                    </a:cubicBezTo>
                    <a:cubicBezTo>
                      <a:pt x="1020976" y="23306"/>
                      <a:pt x="1026087" y="35644"/>
                      <a:pt x="1026087" y="48510"/>
                    </a:cubicBezTo>
                    <a:lnTo>
                      <a:pt x="1026087" y="48510"/>
                    </a:lnTo>
                    <a:cubicBezTo>
                      <a:pt x="1026087" y="75301"/>
                      <a:pt x="1004369" y="97020"/>
                      <a:pt x="977577" y="97020"/>
                    </a:cubicBezTo>
                    <a:lnTo>
                      <a:pt x="48510" y="97020"/>
                    </a:lnTo>
                    <a:cubicBezTo>
                      <a:pt x="21719" y="97020"/>
                      <a:pt x="0" y="75301"/>
                      <a:pt x="0" y="48510"/>
                    </a:cubicBezTo>
                    <a:lnTo>
                      <a:pt x="0" y="48510"/>
                    </a:lnTo>
                    <a:cubicBezTo>
                      <a:pt x="0" y="21719"/>
                      <a:pt x="21719" y="0"/>
                      <a:pt x="48510" y="0"/>
                    </a:cubicBezTo>
                    <a:close/>
                  </a:path>
                </a:pathLst>
              </a:custGeom>
              <a:solidFill>
                <a:srgbClr val="000000">
                  <a:alpha val="0"/>
                </a:srgbClr>
              </a:solidFill>
              <a:ln w="19050" cap="rnd">
                <a:solidFill>
                  <a:srgbClr val="000000"/>
                </a:solidFill>
                <a:prstDash val="solid"/>
                <a:round/>
              </a:ln>
            </p:spPr>
            <p:txBody>
              <a:bodyPr/>
              <a:lstStyle/>
              <a:p>
                <a:endParaRPr lang="fr-FR"/>
              </a:p>
            </p:txBody>
          </p:sp>
          <p:sp>
            <p:nvSpPr>
              <p:cNvPr id="12" name="TextBox 12"/>
              <p:cNvSpPr txBox="1"/>
              <p:nvPr/>
            </p:nvSpPr>
            <p:spPr>
              <a:xfrm>
                <a:off x="0" y="-28575"/>
                <a:ext cx="1026087" cy="125595"/>
              </a:xfrm>
              <a:prstGeom prst="rect">
                <a:avLst/>
              </a:prstGeom>
            </p:spPr>
            <p:txBody>
              <a:bodyPr lIns="50800" tIns="50800" rIns="50800" bIns="50800" rtlCol="0" anchor="ctr"/>
              <a:lstStyle/>
              <a:p>
                <a:pPr algn="ctr">
                  <a:lnSpc>
                    <a:spcPts val="1960"/>
                  </a:lnSpc>
                  <a:spcBef>
                    <a:spcPct val="0"/>
                  </a:spcBef>
                </a:pPr>
                <a:endParaRPr/>
              </a:p>
            </p:txBody>
          </p:sp>
        </p:grpSp>
        <p:sp>
          <p:nvSpPr>
            <p:cNvPr id="13" name="TextBox 13"/>
            <p:cNvSpPr txBox="1"/>
            <p:nvPr/>
          </p:nvSpPr>
          <p:spPr>
            <a:xfrm>
              <a:off x="234447" y="53056"/>
              <a:ext cx="3348634" cy="240920"/>
            </a:xfrm>
            <a:prstGeom prst="rect">
              <a:avLst/>
            </a:prstGeom>
          </p:spPr>
          <p:txBody>
            <a:bodyPr lIns="0" tIns="0" rIns="0" bIns="0" rtlCol="0" anchor="t">
              <a:spAutoFit/>
            </a:bodyPr>
            <a:lstStyle/>
            <a:p>
              <a:pPr algn="ctr">
                <a:lnSpc>
                  <a:spcPts val="1539"/>
                </a:lnSpc>
                <a:spcBef>
                  <a:spcPct val="0"/>
                </a:spcBef>
              </a:pPr>
              <a:r>
                <a:rPr lang="en-US" sz="1099" b="1" dirty="0">
                  <a:solidFill>
                    <a:srgbClr val="000000"/>
                  </a:solidFill>
                  <a:latin typeface="Chalkboard SE" panose="03050602040202020205" pitchFamily="66" charset="77"/>
                  <a:ea typeface="Open Sans Bold"/>
                  <a:cs typeface="Open Sans Bold"/>
                  <a:sym typeface="Open Sans Bold"/>
                </a:rPr>
                <a:t>PÈLERINS D’ESPÉRANCE</a:t>
              </a:r>
            </a:p>
          </p:txBody>
        </p:sp>
      </p:grpSp>
      <p:grpSp>
        <p:nvGrpSpPr>
          <p:cNvPr id="14" name="Group 14"/>
          <p:cNvGrpSpPr/>
          <p:nvPr/>
        </p:nvGrpSpPr>
        <p:grpSpPr>
          <a:xfrm>
            <a:off x="1295336" y="5731419"/>
            <a:ext cx="2863147" cy="270720"/>
            <a:chOff x="0" y="0"/>
            <a:chExt cx="3817529" cy="360960"/>
          </a:xfrm>
        </p:grpSpPr>
        <p:grpSp>
          <p:nvGrpSpPr>
            <p:cNvPr id="15" name="Group 15"/>
            <p:cNvGrpSpPr/>
            <p:nvPr/>
          </p:nvGrpSpPr>
          <p:grpSpPr>
            <a:xfrm>
              <a:off x="0" y="0"/>
              <a:ext cx="3817529" cy="360960"/>
              <a:chOff x="0" y="0"/>
              <a:chExt cx="1026087" cy="97020"/>
            </a:xfrm>
          </p:grpSpPr>
          <p:sp>
            <p:nvSpPr>
              <p:cNvPr id="16" name="Freeform 16"/>
              <p:cNvSpPr/>
              <p:nvPr/>
            </p:nvSpPr>
            <p:spPr>
              <a:xfrm>
                <a:off x="0" y="0"/>
                <a:ext cx="1026087" cy="97020"/>
              </a:xfrm>
              <a:custGeom>
                <a:avLst/>
                <a:gdLst/>
                <a:ahLst/>
                <a:cxnLst/>
                <a:rect l="l" t="t" r="r" b="b"/>
                <a:pathLst>
                  <a:path w="1026087" h="97020">
                    <a:moveTo>
                      <a:pt x="48510" y="0"/>
                    </a:moveTo>
                    <a:lnTo>
                      <a:pt x="977577" y="0"/>
                    </a:lnTo>
                    <a:cubicBezTo>
                      <a:pt x="990443" y="0"/>
                      <a:pt x="1002782" y="5111"/>
                      <a:pt x="1011879" y="14208"/>
                    </a:cubicBezTo>
                    <a:cubicBezTo>
                      <a:pt x="1020976" y="23306"/>
                      <a:pt x="1026087" y="35644"/>
                      <a:pt x="1026087" y="48510"/>
                    </a:cubicBezTo>
                    <a:lnTo>
                      <a:pt x="1026087" y="48510"/>
                    </a:lnTo>
                    <a:cubicBezTo>
                      <a:pt x="1026087" y="75301"/>
                      <a:pt x="1004369" y="97020"/>
                      <a:pt x="977577" y="97020"/>
                    </a:cubicBezTo>
                    <a:lnTo>
                      <a:pt x="48510" y="97020"/>
                    </a:lnTo>
                    <a:cubicBezTo>
                      <a:pt x="21719" y="97020"/>
                      <a:pt x="0" y="75301"/>
                      <a:pt x="0" y="48510"/>
                    </a:cubicBezTo>
                    <a:lnTo>
                      <a:pt x="0" y="48510"/>
                    </a:lnTo>
                    <a:cubicBezTo>
                      <a:pt x="0" y="21719"/>
                      <a:pt x="21719" y="0"/>
                      <a:pt x="48510" y="0"/>
                    </a:cubicBezTo>
                    <a:close/>
                  </a:path>
                </a:pathLst>
              </a:custGeom>
              <a:solidFill>
                <a:srgbClr val="000000">
                  <a:alpha val="0"/>
                </a:srgbClr>
              </a:solidFill>
              <a:ln w="19050" cap="rnd">
                <a:solidFill>
                  <a:srgbClr val="000000"/>
                </a:solidFill>
                <a:prstDash val="solid"/>
                <a:round/>
              </a:ln>
            </p:spPr>
            <p:txBody>
              <a:bodyPr/>
              <a:lstStyle/>
              <a:p>
                <a:endParaRPr lang="fr-FR"/>
              </a:p>
            </p:txBody>
          </p:sp>
          <p:sp>
            <p:nvSpPr>
              <p:cNvPr id="17" name="TextBox 17"/>
              <p:cNvSpPr txBox="1"/>
              <p:nvPr/>
            </p:nvSpPr>
            <p:spPr>
              <a:xfrm>
                <a:off x="0" y="-28575"/>
                <a:ext cx="1026087" cy="125595"/>
              </a:xfrm>
              <a:prstGeom prst="rect">
                <a:avLst/>
              </a:prstGeom>
            </p:spPr>
            <p:txBody>
              <a:bodyPr lIns="50800" tIns="50800" rIns="50800" bIns="50800" rtlCol="0" anchor="ctr"/>
              <a:lstStyle/>
              <a:p>
                <a:pPr algn="ctr">
                  <a:lnSpc>
                    <a:spcPts val="1960"/>
                  </a:lnSpc>
                  <a:spcBef>
                    <a:spcPct val="0"/>
                  </a:spcBef>
                </a:pPr>
                <a:endParaRPr/>
              </a:p>
            </p:txBody>
          </p:sp>
        </p:grpSp>
        <p:sp>
          <p:nvSpPr>
            <p:cNvPr id="18" name="TextBox 18"/>
            <p:cNvSpPr txBox="1"/>
            <p:nvPr/>
          </p:nvSpPr>
          <p:spPr>
            <a:xfrm>
              <a:off x="234447" y="53056"/>
              <a:ext cx="3348634" cy="242888"/>
            </a:xfrm>
            <a:prstGeom prst="rect">
              <a:avLst/>
            </a:prstGeom>
          </p:spPr>
          <p:txBody>
            <a:bodyPr lIns="0" tIns="0" rIns="0" bIns="0" rtlCol="0" anchor="t">
              <a:spAutoFit/>
            </a:bodyPr>
            <a:lstStyle/>
            <a:p>
              <a:pPr algn="ctr">
                <a:lnSpc>
                  <a:spcPts val="1539"/>
                </a:lnSpc>
                <a:spcBef>
                  <a:spcPct val="0"/>
                </a:spcBef>
              </a:pPr>
              <a:r>
                <a:rPr lang="en-US" sz="1099" b="1" dirty="0">
                  <a:solidFill>
                    <a:srgbClr val="000000"/>
                  </a:solidFill>
                  <a:latin typeface="Chalkboard SE" panose="03050602040202020205" pitchFamily="66" charset="77"/>
                  <a:ea typeface="Open Sans Bold"/>
                  <a:cs typeface="Open Sans Bold"/>
                  <a:sym typeface="Open Sans Bold"/>
                </a:rPr>
                <a:t>NOUS CONTACTER</a:t>
              </a:r>
            </a:p>
          </p:txBody>
        </p:sp>
      </p:grpSp>
      <p:sp>
        <p:nvSpPr>
          <p:cNvPr id="33" name="ZoneTexte 32">
            <a:extLst>
              <a:ext uri="{FF2B5EF4-FFF2-40B4-BE49-F238E27FC236}">
                <a16:creationId xmlns:a16="http://schemas.microsoft.com/office/drawing/2014/main" id="{1F410340-60D0-244E-8393-436BF6F2D0B7}"/>
              </a:ext>
            </a:extLst>
          </p:cNvPr>
          <p:cNvSpPr txBox="1"/>
          <p:nvPr/>
        </p:nvSpPr>
        <p:spPr>
          <a:xfrm>
            <a:off x="182191" y="6041931"/>
            <a:ext cx="4962616" cy="1415772"/>
          </a:xfrm>
          <a:prstGeom prst="rect">
            <a:avLst/>
          </a:prstGeom>
          <a:noFill/>
        </p:spPr>
        <p:txBody>
          <a:bodyPr wrap="square">
            <a:spAutoFit/>
          </a:bodyPr>
          <a:lstStyle/>
          <a:p>
            <a:pPr algn="ctr"/>
            <a:r>
              <a:rPr lang="fr-FR" sz="1100" b="1" u="sng" dirty="0">
                <a:effectLst/>
                <a:latin typeface="+mj-lt"/>
              </a:rPr>
              <a:t>TÉLÉPHONE</a:t>
            </a:r>
            <a:r>
              <a:rPr lang="fr-FR" sz="1100" b="1" dirty="0">
                <a:effectLst/>
                <a:latin typeface="+mj-lt"/>
              </a:rPr>
              <a:t> : 03.87.62.35.03 / </a:t>
            </a:r>
            <a:r>
              <a:rPr lang="fr-FR" sz="1100" b="1" u="sng" dirty="0">
                <a:effectLst/>
                <a:latin typeface="+mj-lt"/>
              </a:rPr>
              <a:t>MAIL</a:t>
            </a:r>
            <a:r>
              <a:rPr lang="fr-FR" sz="1100" b="1" dirty="0">
                <a:effectLst/>
                <a:latin typeface="+mj-lt"/>
              </a:rPr>
              <a:t> : stjacques57155@orange.fr </a:t>
            </a:r>
          </a:p>
          <a:p>
            <a:pPr algn="ctr"/>
            <a:r>
              <a:rPr lang="fr-FR" sz="1100" b="1" u="sng" dirty="0">
                <a:effectLst/>
                <a:latin typeface="+mj-lt"/>
              </a:rPr>
              <a:t>PERMANENCES</a:t>
            </a:r>
            <a:r>
              <a:rPr lang="fr-FR" sz="1100" b="1" dirty="0">
                <a:effectLst/>
                <a:latin typeface="+mj-lt"/>
              </a:rPr>
              <a:t> : </a:t>
            </a:r>
          </a:p>
          <a:p>
            <a:pPr algn="ctr"/>
            <a:r>
              <a:rPr lang="fr-FR" sz="1100" b="1" u="sng" dirty="0">
                <a:effectLst/>
                <a:latin typeface="+mj-lt"/>
              </a:rPr>
              <a:t>MAGNY</a:t>
            </a:r>
            <a:r>
              <a:rPr lang="fr-FR" sz="1100" b="1" dirty="0">
                <a:effectLst/>
                <a:latin typeface="+mj-lt"/>
              </a:rPr>
              <a:t> (à la sacristie) : mardi 10h-11h </a:t>
            </a:r>
          </a:p>
          <a:p>
            <a:pPr algn="ctr"/>
            <a:r>
              <a:rPr lang="fr-FR" sz="1100" b="1" u="sng" dirty="0">
                <a:effectLst/>
                <a:latin typeface="+mj-lt"/>
              </a:rPr>
              <a:t>AUGNY</a:t>
            </a:r>
            <a:r>
              <a:rPr lang="fr-FR" sz="1100" b="1" dirty="0">
                <a:effectLst/>
                <a:latin typeface="+mj-lt"/>
              </a:rPr>
              <a:t> (à l’</a:t>
            </a:r>
            <a:r>
              <a:rPr lang="fr-FR" sz="1100" b="1" dirty="0" err="1">
                <a:effectLst/>
                <a:latin typeface="+mj-lt"/>
              </a:rPr>
              <a:t>église</a:t>
            </a:r>
            <a:r>
              <a:rPr lang="fr-FR" sz="1100" b="1" dirty="0">
                <a:effectLst/>
                <a:latin typeface="+mj-lt"/>
              </a:rPr>
              <a:t>) : vendredi 9h30-11h</a:t>
            </a:r>
            <a:br>
              <a:rPr lang="fr-FR" sz="1100" b="1" dirty="0">
                <a:effectLst/>
                <a:latin typeface="+mj-lt"/>
              </a:rPr>
            </a:br>
            <a:r>
              <a:rPr lang="fr-FR" sz="1100" b="1" u="sng" dirty="0">
                <a:effectLst/>
                <a:latin typeface="+mj-lt"/>
              </a:rPr>
              <a:t>MARLY</a:t>
            </a:r>
            <a:r>
              <a:rPr lang="fr-FR" sz="1100" b="1" dirty="0">
                <a:effectLst/>
                <a:latin typeface="+mj-lt"/>
              </a:rPr>
              <a:t> (au </a:t>
            </a:r>
            <a:r>
              <a:rPr lang="fr-FR" sz="1100" b="1" dirty="0" err="1">
                <a:effectLst/>
                <a:latin typeface="+mj-lt"/>
              </a:rPr>
              <a:t>presbytère</a:t>
            </a:r>
            <a:r>
              <a:rPr lang="fr-FR" sz="1100" b="1" dirty="0">
                <a:effectLst/>
                <a:latin typeface="+mj-lt"/>
              </a:rPr>
              <a:t>) : lundi 11h-12h, mardi et jeudi 16h-17h45 </a:t>
            </a:r>
          </a:p>
          <a:p>
            <a:endParaRPr lang="fr-FR" sz="1100" b="1" dirty="0">
              <a:effectLst/>
              <a:latin typeface="+mj-lt"/>
            </a:endParaRPr>
          </a:p>
          <a:p>
            <a:pPr algn="ctr"/>
            <a:r>
              <a:rPr lang="fr-FR" sz="1000" dirty="0">
                <a:effectLst/>
                <a:latin typeface="+mj-lt"/>
              </a:rPr>
              <a:t>Les intentions de messes sont à </a:t>
            </a:r>
            <a:r>
              <a:rPr lang="fr-FR" sz="1000" dirty="0" err="1">
                <a:effectLst/>
                <a:latin typeface="+mj-lt"/>
              </a:rPr>
              <a:t>prévoir</a:t>
            </a:r>
            <a:r>
              <a:rPr lang="fr-FR" sz="1000" dirty="0">
                <a:effectLst/>
                <a:latin typeface="+mj-lt"/>
              </a:rPr>
              <a:t> le plus longtemps possible à l’avance. </a:t>
            </a:r>
          </a:p>
          <a:p>
            <a:pPr algn="ctr"/>
            <a:r>
              <a:rPr lang="fr-FR" sz="1000" dirty="0">
                <a:effectLst/>
                <a:latin typeface="+mj-lt"/>
              </a:rPr>
              <a:t>En cas de </a:t>
            </a:r>
            <a:r>
              <a:rPr lang="fr-FR" sz="1000" dirty="0" err="1">
                <a:effectLst/>
                <a:latin typeface="+mj-lt"/>
              </a:rPr>
              <a:t>règlement</a:t>
            </a:r>
            <a:r>
              <a:rPr lang="fr-FR" sz="1000" dirty="0">
                <a:effectLst/>
                <a:latin typeface="+mj-lt"/>
              </a:rPr>
              <a:t> par </a:t>
            </a:r>
            <a:r>
              <a:rPr lang="fr-FR" sz="1000" dirty="0" err="1">
                <a:effectLst/>
                <a:latin typeface="+mj-lt"/>
              </a:rPr>
              <a:t>chèque</a:t>
            </a:r>
            <a:r>
              <a:rPr lang="fr-FR" sz="1000" dirty="0">
                <a:effectLst/>
                <a:latin typeface="+mj-lt"/>
              </a:rPr>
              <a:t>, veuillez le libeller à l’ordre de : “Mense curiale” </a:t>
            </a:r>
          </a:p>
        </p:txBody>
      </p:sp>
      <p:sp>
        <p:nvSpPr>
          <p:cNvPr id="26" name="TextBox 20">
            <a:extLst>
              <a:ext uri="{FF2B5EF4-FFF2-40B4-BE49-F238E27FC236}">
                <a16:creationId xmlns:a16="http://schemas.microsoft.com/office/drawing/2014/main" id="{A4CABD54-913C-7347-997E-7AD00FEDBFB7}"/>
              </a:ext>
            </a:extLst>
          </p:cNvPr>
          <p:cNvSpPr txBox="1"/>
          <p:nvPr/>
        </p:nvSpPr>
        <p:spPr>
          <a:xfrm>
            <a:off x="6109634" y="5056916"/>
            <a:ext cx="4739239" cy="307777"/>
          </a:xfrm>
          <a:prstGeom prst="rect">
            <a:avLst/>
          </a:prstGeom>
        </p:spPr>
        <p:txBody>
          <a:bodyPr wrap="square" lIns="0" tIns="0" rIns="0" bIns="0" rtlCol="0" anchor="t">
            <a:spAutoFit/>
          </a:bodyPr>
          <a:lstStyle/>
          <a:p>
            <a:pPr algn="just"/>
            <a:endParaRPr lang="fr-FR" sz="1000" b="1" cap="all" dirty="0">
              <a:effectLst/>
              <a:latin typeface="Times New Roman" panose="02020603050405020304" pitchFamily="18" charset="0"/>
            </a:endParaRPr>
          </a:p>
          <a:p>
            <a:pPr algn="l"/>
            <a:r>
              <a:rPr lang="fr-FR" sz="1000" b="1" dirty="0">
                <a:effectLst/>
                <a:latin typeface="+mj-lt"/>
              </a:rPr>
              <a:t>  </a:t>
            </a:r>
            <a:endParaRPr lang="fr-FR" sz="1200" dirty="0">
              <a:solidFill>
                <a:srgbClr val="1F1F1F"/>
              </a:solidFill>
              <a:latin typeface="Helvetica Neue" panose="02000503000000020004" pitchFamily="2" charset="0"/>
            </a:endParaRPr>
          </a:p>
        </p:txBody>
      </p:sp>
      <p:sp>
        <p:nvSpPr>
          <p:cNvPr id="35" name="ZoneTexte 34">
            <a:extLst>
              <a:ext uri="{FF2B5EF4-FFF2-40B4-BE49-F238E27FC236}">
                <a16:creationId xmlns:a16="http://schemas.microsoft.com/office/drawing/2014/main" id="{1790FDA4-829E-2C46-A644-EA65AB4ED022}"/>
              </a:ext>
            </a:extLst>
          </p:cNvPr>
          <p:cNvSpPr txBox="1"/>
          <p:nvPr/>
        </p:nvSpPr>
        <p:spPr>
          <a:xfrm>
            <a:off x="5581616" y="1539936"/>
            <a:ext cx="4779144" cy="6027676"/>
          </a:xfrm>
          <a:prstGeom prst="rect">
            <a:avLst/>
          </a:prstGeom>
          <a:noFill/>
        </p:spPr>
        <p:txBody>
          <a:bodyPr wrap="square">
            <a:spAutoFit/>
          </a:bodyPr>
          <a:lstStyle/>
          <a:p>
            <a:pPr algn="just">
              <a:lnSpc>
                <a:spcPct val="115000"/>
              </a:lnSpc>
            </a:pPr>
            <a:r>
              <a:rPr lang="fr-FR" sz="1050" kern="100" dirty="0">
                <a:effectLst/>
                <a:latin typeface="Aptos"/>
                <a:ea typeface="Aptos"/>
                <a:cs typeface="Times New Roman" panose="02020603050405020304" pitchFamily="18" charset="0"/>
              </a:rPr>
              <a:t>Nous les grands parents…</a:t>
            </a:r>
          </a:p>
          <a:p>
            <a:pPr algn="just">
              <a:lnSpc>
                <a:spcPct val="115000"/>
              </a:lnSpc>
            </a:pPr>
            <a:r>
              <a:rPr lang="fr-FR" sz="1050" kern="100" dirty="0">
                <a:effectLst/>
                <a:latin typeface="Aptos"/>
                <a:ea typeface="Aptos"/>
                <a:cs typeface="Times New Roman" panose="02020603050405020304" pitchFamily="18" charset="0"/>
              </a:rPr>
              <a:t>Nous sommes encore nombreux à connaître le bonheur d’avoir des petits enfants (nos enfants auront-ils cette chance dans un contexte où le taux de fécondité est en baisse constante ?). </a:t>
            </a:r>
          </a:p>
          <a:p>
            <a:pPr algn="just">
              <a:lnSpc>
                <a:spcPct val="115000"/>
              </a:lnSpc>
            </a:pPr>
            <a:r>
              <a:rPr lang="fr-FR" sz="1050" kern="100" dirty="0">
                <a:effectLst/>
                <a:latin typeface="Aptos"/>
                <a:ea typeface="Aptos"/>
                <a:cs typeface="Times New Roman" panose="02020603050405020304" pitchFamily="18" charset="0"/>
              </a:rPr>
              <a:t>Nous sommes nombreux également à les accueillir avec joie quand les parents travaillent tous les deux, ont des problèmes d’emploi du temps ou souhaitent se distraire un peu…</a:t>
            </a:r>
          </a:p>
          <a:p>
            <a:pPr algn="just">
              <a:lnSpc>
                <a:spcPct val="115000"/>
              </a:lnSpc>
            </a:pPr>
            <a:r>
              <a:rPr lang="fr-FR" sz="1050" kern="100" dirty="0">
                <a:effectLst/>
                <a:latin typeface="Aptos"/>
                <a:ea typeface="Aptos"/>
                <a:cs typeface="Times New Roman" panose="02020603050405020304" pitchFamily="18" charset="0"/>
              </a:rPr>
              <a:t>Mais être grand-mère ou grand père est un « statut » pas si facile à assumer. Entre les consignes des parents à « appliquer à la lettre » et la tendance naturelle à choyer nos chers petits, difficile de trouver le bon équilibre… Entre autorité minimale et « affection augmentée », la porte est étroite.</a:t>
            </a:r>
          </a:p>
          <a:p>
            <a:pPr algn="just">
              <a:lnSpc>
                <a:spcPct val="115000"/>
              </a:lnSpc>
            </a:pPr>
            <a:r>
              <a:rPr lang="fr-FR" sz="1050" kern="100" dirty="0">
                <a:effectLst/>
                <a:latin typeface="Aptos"/>
                <a:ea typeface="Aptos"/>
                <a:cs typeface="Times New Roman" panose="02020603050405020304" pitchFamily="18" charset="0"/>
              </a:rPr>
              <a:t>Alors, bien sûr, chacune et chacun a sa manière d’assumer cette dichotomie et il ne saurait y avoir de recette miracle pour être « à la hauteur » de la situation.</a:t>
            </a:r>
          </a:p>
          <a:p>
            <a:pPr algn="just">
              <a:lnSpc>
                <a:spcPct val="115000"/>
              </a:lnSpc>
            </a:pPr>
            <a:r>
              <a:rPr lang="fr-FR" sz="1050" kern="100" dirty="0">
                <a:effectLst/>
                <a:latin typeface="Aptos"/>
                <a:ea typeface="Aptos"/>
                <a:cs typeface="Times New Roman" panose="02020603050405020304" pitchFamily="18" charset="0"/>
              </a:rPr>
              <a:t>Se pose aussi parfois la question de </a:t>
            </a:r>
            <a:r>
              <a:rPr lang="fr-FR" sz="1050" b="1" kern="100" dirty="0">
                <a:effectLst/>
                <a:latin typeface="Aptos"/>
                <a:ea typeface="Aptos"/>
                <a:cs typeface="Times New Roman" panose="02020603050405020304" pitchFamily="18" charset="0"/>
              </a:rPr>
              <a:t>la transmission de nos valeurs chrétiennes,</a:t>
            </a:r>
            <a:r>
              <a:rPr lang="fr-FR" sz="1050" kern="100" dirty="0">
                <a:effectLst/>
                <a:latin typeface="Aptos"/>
                <a:ea typeface="Aptos"/>
                <a:cs typeface="Times New Roman" panose="02020603050405020304" pitchFamily="18" charset="0"/>
              </a:rPr>
              <a:t> notamment quand les parents ne pratiquent pas, sont éloignés de la religion voire y sont opposés.</a:t>
            </a:r>
          </a:p>
          <a:p>
            <a:pPr algn="just">
              <a:lnSpc>
                <a:spcPct val="115000"/>
              </a:lnSpc>
            </a:pPr>
            <a:r>
              <a:rPr lang="fr-FR" sz="1050" kern="100" dirty="0">
                <a:effectLst/>
                <a:latin typeface="Aptos"/>
                <a:ea typeface="Aptos"/>
                <a:cs typeface="Times New Roman" panose="02020603050405020304" pitchFamily="18" charset="0"/>
              </a:rPr>
              <a:t>Pour nous aider à y répondre, </a:t>
            </a:r>
            <a:r>
              <a:rPr lang="fr-FR" sz="1050" b="1" kern="100" dirty="0">
                <a:effectLst/>
                <a:latin typeface="Aptos"/>
                <a:ea typeface="Aptos"/>
                <a:cs typeface="Times New Roman" panose="02020603050405020304" pitchFamily="18" charset="0"/>
              </a:rPr>
              <a:t>la pastorale des familles</a:t>
            </a:r>
            <a:r>
              <a:rPr lang="fr-FR" sz="1050" kern="100" dirty="0">
                <a:effectLst/>
                <a:latin typeface="Aptos"/>
                <a:ea typeface="Aptos"/>
                <a:cs typeface="Times New Roman" panose="02020603050405020304" pitchFamily="18" charset="0"/>
              </a:rPr>
              <a:t> nous propose un programme mensuel de rencontres, intitulé </a:t>
            </a:r>
            <a:r>
              <a:rPr lang="fr-FR" sz="1050" b="1" i="1" kern="100" dirty="0">
                <a:effectLst/>
                <a:latin typeface="Aptos"/>
                <a:ea typeface="Aptos"/>
                <a:cs typeface="Times New Roman" panose="02020603050405020304" pitchFamily="18" charset="0"/>
              </a:rPr>
              <a:t>« Café des grands parents ».</a:t>
            </a:r>
            <a:endParaRPr lang="fr-FR" sz="1050" kern="100" dirty="0">
              <a:effectLst/>
              <a:latin typeface="Aptos"/>
              <a:ea typeface="Aptos"/>
              <a:cs typeface="Times New Roman" panose="02020603050405020304" pitchFamily="18" charset="0"/>
            </a:endParaRPr>
          </a:p>
          <a:p>
            <a:pPr algn="just">
              <a:lnSpc>
                <a:spcPct val="115000"/>
              </a:lnSpc>
            </a:pPr>
            <a:r>
              <a:rPr lang="fr-FR" sz="1050" kern="100" dirty="0">
                <a:effectLst/>
                <a:latin typeface="Aptos"/>
                <a:ea typeface="Aptos"/>
                <a:cs typeface="Times New Roman" panose="02020603050405020304" pitchFamily="18" charset="0"/>
              </a:rPr>
              <a:t>Une quarantaine de thèmes peuvent être abordés lors de ces réunions interactives destinées aux paroissiennes et paroissiens de l’archiprêtré. Ce lundi 3 novembre dernier par exemple, Claude THIEBAUT, notre diacre, nous a aidé(e)s à réfléchir sur les problèmes posés par l’utilisation abusive des écrans et sur les alternatives possibles pour limiter le temps passé devant les téléphones, les tablettes, les ordinateurs et autres outils numériques.</a:t>
            </a:r>
          </a:p>
          <a:p>
            <a:pPr algn="just">
              <a:lnSpc>
                <a:spcPct val="115000"/>
              </a:lnSpc>
            </a:pPr>
            <a:r>
              <a:rPr lang="fr-FR" sz="1050" kern="100" dirty="0">
                <a:effectLst/>
                <a:latin typeface="Aptos"/>
                <a:ea typeface="Aptos"/>
                <a:cs typeface="Times New Roman" panose="02020603050405020304" pitchFamily="18" charset="0"/>
              </a:rPr>
              <a:t>A l’heure actuelle, le groupe est composé d’une dizaine de personnes. Il est possible de venir le compléter. </a:t>
            </a:r>
            <a:r>
              <a:rPr lang="fr-FR" sz="1050" b="1" kern="100" dirty="0">
                <a:effectLst/>
                <a:latin typeface="Aptos"/>
                <a:ea typeface="Aptos"/>
                <a:cs typeface="Times New Roman" panose="02020603050405020304" pitchFamily="18" charset="0"/>
              </a:rPr>
              <a:t>La prochaine rencontre aura lieu le 8 décembre (14h15/16h15) </a:t>
            </a:r>
            <a:r>
              <a:rPr lang="fr-FR" sz="1050" kern="100" dirty="0">
                <a:effectLst/>
                <a:latin typeface="Aptos"/>
                <a:ea typeface="Aptos"/>
                <a:cs typeface="Times New Roman" panose="02020603050405020304" pitchFamily="18" charset="0"/>
              </a:rPr>
              <a:t>sur le thème « la musique et nos petits enfants » animée par </a:t>
            </a:r>
            <a:r>
              <a:rPr lang="fr-FR" sz="1050" kern="100" dirty="0" err="1">
                <a:effectLst/>
                <a:latin typeface="Aptos"/>
                <a:ea typeface="Aptos"/>
                <a:cs typeface="Times New Roman" panose="02020603050405020304" pitchFamily="18" charset="0"/>
              </a:rPr>
              <a:t>Loîc</a:t>
            </a:r>
            <a:r>
              <a:rPr lang="fr-FR" sz="1050" kern="100" dirty="0">
                <a:effectLst/>
                <a:latin typeface="Aptos"/>
                <a:ea typeface="Aptos"/>
                <a:cs typeface="Times New Roman" panose="02020603050405020304" pitchFamily="18" charset="0"/>
              </a:rPr>
              <a:t>, notre curé. Pour l’instant, nous nous retrouvons au presbytère St Joseph de Montigny-les Metz – 5, rue de l’Abbé </a:t>
            </a:r>
            <a:r>
              <a:rPr lang="fr-FR" sz="1050" kern="100" dirty="0" err="1">
                <a:effectLst/>
                <a:latin typeface="Aptos"/>
                <a:ea typeface="Aptos"/>
                <a:cs typeface="Times New Roman" panose="02020603050405020304" pitchFamily="18" charset="0"/>
              </a:rPr>
              <a:t>Chatelain</a:t>
            </a:r>
            <a:r>
              <a:rPr lang="fr-FR" sz="1050" kern="100" dirty="0">
                <a:effectLst/>
                <a:latin typeface="Aptos"/>
                <a:ea typeface="Aptos"/>
                <a:cs typeface="Times New Roman" panose="02020603050405020304" pitchFamily="18" charset="0"/>
              </a:rPr>
              <a:t>. Par la suite les réunions pourront se dérouler dans d’autres paroisses de l’archiprêtré.</a:t>
            </a:r>
          </a:p>
          <a:p>
            <a:pPr algn="just">
              <a:lnSpc>
                <a:spcPct val="115000"/>
              </a:lnSpc>
            </a:pPr>
            <a:r>
              <a:rPr lang="fr-FR" sz="1050" b="1" kern="100" dirty="0">
                <a:effectLst/>
                <a:latin typeface="Aptos"/>
                <a:ea typeface="Aptos"/>
                <a:cs typeface="Times New Roman" panose="02020603050405020304" pitchFamily="18" charset="0"/>
              </a:rPr>
              <a:t>Contacts</a:t>
            </a:r>
            <a:r>
              <a:rPr lang="fr-FR" sz="1050" kern="100" dirty="0">
                <a:effectLst/>
                <a:latin typeface="Aptos"/>
                <a:ea typeface="Aptos"/>
                <a:cs typeface="Times New Roman" panose="02020603050405020304" pitchFamily="18" charset="0"/>
              </a:rPr>
              <a:t> : </a:t>
            </a:r>
            <a:r>
              <a:rPr lang="fr-FR" sz="1050" i="1" kern="100" dirty="0">
                <a:effectLst/>
                <a:latin typeface="Aptos"/>
                <a:ea typeface="Aptos"/>
                <a:cs typeface="Times New Roman" panose="02020603050405020304" pitchFamily="18" charset="0"/>
              </a:rPr>
              <a:t>Béatrice DEOM</a:t>
            </a:r>
            <a:r>
              <a:rPr lang="fr-FR" sz="1050" kern="100" dirty="0">
                <a:effectLst/>
                <a:latin typeface="Aptos"/>
                <a:ea typeface="Aptos"/>
                <a:cs typeface="Times New Roman" panose="02020603050405020304" pitchFamily="18" charset="0"/>
              </a:rPr>
              <a:t> : 06 49 47 44 91</a:t>
            </a:r>
          </a:p>
          <a:p>
            <a:pPr algn="just">
              <a:lnSpc>
                <a:spcPct val="115000"/>
              </a:lnSpc>
            </a:pPr>
            <a:r>
              <a:rPr lang="fr-FR" sz="1050" kern="100" dirty="0">
                <a:effectLst/>
                <a:latin typeface="Aptos"/>
                <a:ea typeface="Aptos"/>
                <a:cs typeface="Times New Roman" panose="02020603050405020304" pitchFamily="18" charset="0"/>
              </a:rPr>
              <a:t>                     </a:t>
            </a:r>
            <a:r>
              <a:rPr lang="fr-FR" sz="1050" i="1" kern="100" dirty="0">
                <a:effectLst/>
                <a:latin typeface="Aptos"/>
                <a:ea typeface="Aptos"/>
                <a:cs typeface="Times New Roman" panose="02020603050405020304" pitchFamily="18" charset="0"/>
              </a:rPr>
              <a:t>Claude THIEBAUT</a:t>
            </a:r>
            <a:r>
              <a:rPr lang="fr-FR" sz="1050" kern="100" dirty="0">
                <a:effectLst/>
                <a:latin typeface="Aptos"/>
                <a:ea typeface="Aptos"/>
                <a:cs typeface="Times New Roman" panose="02020603050405020304" pitchFamily="18" charset="0"/>
              </a:rPr>
              <a:t>, diacre : 06 49 59 81 78                                  </a:t>
            </a:r>
            <a:r>
              <a:rPr lang="fr-FR" sz="1050" i="1" kern="100" dirty="0">
                <a:effectLst/>
                <a:latin typeface="Aptos"/>
                <a:ea typeface="Aptos"/>
                <a:cs typeface="Times New Roman" panose="02020603050405020304" pitchFamily="18" charset="0"/>
              </a:rPr>
              <a:t>GD</a:t>
            </a:r>
          </a:p>
        </p:txBody>
      </p:sp>
      <p:pic>
        <p:nvPicPr>
          <p:cNvPr id="21" name="Image 20">
            <a:extLst>
              <a:ext uri="{FF2B5EF4-FFF2-40B4-BE49-F238E27FC236}">
                <a16:creationId xmlns:a16="http://schemas.microsoft.com/office/drawing/2014/main" id="{CAE75F4D-E45C-C346-C2C8-4A52F548B6A0}"/>
              </a:ext>
            </a:extLst>
          </p:cNvPr>
          <p:cNvPicPr>
            <a:picLocks noChangeAspect="1"/>
          </p:cNvPicPr>
          <p:nvPr/>
        </p:nvPicPr>
        <p:blipFill>
          <a:blip r:embed="rId5"/>
          <a:stretch>
            <a:fillRect/>
          </a:stretch>
        </p:blipFill>
        <p:spPr>
          <a:xfrm>
            <a:off x="185067" y="549093"/>
            <a:ext cx="4975961" cy="3016827"/>
          </a:xfrm>
          <a:prstGeom prst="rect">
            <a:avLst/>
          </a:prstGeom>
        </p:spPr>
      </p:pic>
      <p:pic>
        <p:nvPicPr>
          <p:cNvPr id="24" name="Image 23">
            <a:extLst>
              <a:ext uri="{FF2B5EF4-FFF2-40B4-BE49-F238E27FC236}">
                <a16:creationId xmlns:a16="http://schemas.microsoft.com/office/drawing/2014/main" id="{110C682A-8580-CFE8-8B6C-A7E652E1A379}"/>
              </a:ext>
            </a:extLst>
          </p:cNvPr>
          <p:cNvPicPr>
            <a:picLocks noChangeAspect="1"/>
          </p:cNvPicPr>
          <p:nvPr/>
        </p:nvPicPr>
        <p:blipFill>
          <a:blip r:embed="rId6"/>
          <a:stretch>
            <a:fillRect/>
          </a:stretch>
        </p:blipFill>
        <p:spPr>
          <a:xfrm>
            <a:off x="47" y="3476189"/>
            <a:ext cx="5346000" cy="2255230"/>
          </a:xfrm>
          <a:prstGeom prst="rect">
            <a:avLst/>
          </a:prstGeom>
        </p:spPr>
      </p:pic>
      <p:sp>
        <p:nvSpPr>
          <p:cNvPr id="25" name="Rectangle 24">
            <a:extLst>
              <a:ext uri="{FF2B5EF4-FFF2-40B4-BE49-F238E27FC236}">
                <a16:creationId xmlns:a16="http://schemas.microsoft.com/office/drawing/2014/main" id="{A73403F6-0D42-97F9-942C-FD51F3C34F5C}"/>
              </a:ext>
            </a:extLst>
          </p:cNvPr>
          <p:cNvSpPr/>
          <p:nvPr/>
        </p:nvSpPr>
        <p:spPr>
          <a:xfrm>
            <a:off x="5683899" y="706333"/>
            <a:ext cx="2157865" cy="833603"/>
          </a:xfrm>
          <a:prstGeom prst="rect">
            <a:avLst/>
          </a:prstGeom>
          <a:noFill/>
        </p:spPr>
        <p:txBody>
          <a:bodyPr wrap="none">
            <a:prstTxWarp prst="textFadeRight">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fr-FR" sz="5400" b="1" dirty="0">
                <a:ln w="11430"/>
                <a:solidFill>
                  <a:srgbClr val="EA2A04"/>
                </a:solidFill>
                <a:effectLst>
                  <a:outerShdw blurRad="50800" dist="39000" dir="5460000" algn="tl">
                    <a:srgbClr val="000000">
                      <a:alpha val="38000"/>
                    </a:srgbClr>
                  </a:outerShdw>
                </a:effectLst>
                <a:latin typeface="AR CENA" pitchFamily="2" charset="0"/>
                <a:cs typeface="+mn-cs"/>
              </a:rPr>
              <a:t>Passerelle</a:t>
            </a:r>
          </a:p>
        </p:txBody>
      </p:sp>
      <p:sp>
        <p:nvSpPr>
          <p:cNvPr id="28" name="TextBox 8">
            <a:extLst>
              <a:ext uri="{FF2B5EF4-FFF2-40B4-BE49-F238E27FC236}">
                <a16:creationId xmlns:a16="http://schemas.microsoft.com/office/drawing/2014/main" id="{8C459699-4115-C714-DD3D-FA55E5D64519}"/>
              </a:ext>
            </a:extLst>
          </p:cNvPr>
          <p:cNvSpPr txBox="1"/>
          <p:nvPr/>
        </p:nvSpPr>
        <p:spPr>
          <a:xfrm>
            <a:off x="7778463" y="883205"/>
            <a:ext cx="2511476" cy="1065420"/>
          </a:xfrm>
          <a:prstGeom prst="rect">
            <a:avLst/>
          </a:prstGeom>
        </p:spPr>
        <p:txBody>
          <a:bodyPr lIns="0" tIns="0" rIns="0" bIns="0" rtlCol="0" anchor="t">
            <a:spAutoFit/>
          </a:bodyPr>
          <a:lstStyle/>
          <a:p>
            <a:pPr algn="ctr">
              <a:lnSpc>
                <a:spcPts val="1399"/>
              </a:lnSpc>
            </a:pPr>
            <a:endParaRPr dirty="0"/>
          </a:p>
          <a:p>
            <a:pPr algn="ctr">
              <a:lnSpc>
                <a:spcPts val="1399"/>
              </a:lnSpc>
            </a:pPr>
            <a:r>
              <a:rPr lang="en-US" sz="1400" b="1" dirty="0">
                <a:solidFill>
                  <a:srgbClr val="FF0000"/>
                </a:solidFill>
                <a:latin typeface="Chalkboard SE" panose="03050602040202020205" pitchFamily="66" charset="77"/>
                <a:ea typeface="DengXian" panose="02010600030101010101" pitchFamily="2" charset="-122"/>
                <a:cs typeface="Open Sans Bold"/>
                <a:sym typeface="Open Sans Bold"/>
              </a:rPr>
              <a:t>Messes </a:t>
            </a:r>
            <a:r>
              <a:rPr lang="fr-FR" sz="1400" b="1" dirty="0">
                <a:solidFill>
                  <a:srgbClr val="FF0000"/>
                </a:solidFill>
                <a:latin typeface="Chalkboard SE" panose="03050602040202020205" pitchFamily="66" charset="77"/>
                <a:ea typeface="DengXian" panose="02010600030101010101" pitchFamily="2" charset="-122"/>
                <a:cs typeface="Open Sans Bold"/>
                <a:sym typeface="Open Sans Bold"/>
              </a:rPr>
              <a:t>dominicales</a:t>
            </a:r>
          </a:p>
          <a:p>
            <a:pPr algn="ctr">
              <a:lnSpc>
                <a:spcPts val="1399"/>
              </a:lnSpc>
            </a:pPr>
            <a:r>
              <a:rPr lang="fr-FR" sz="1400" b="1" dirty="0">
                <a:solidFill>
                  <a:srgbClr val="FF0000"/>
                </a:solidFill>
                <a:latin typeface="Chalkboard SE" panose="03050602040202020205" pitchFamily="66" charset="77"/>
                <a:ea typeface="DengXian" panose="02010600030101010101" pitchFamily="2" charset="-122"/>
                <a:cs typeface="Open Sans"/>
                <a:sym typeface="Open Sans Bold"/>
              </a:rPr>
              <a:t>- </a:t>
            </a:r>
            <a:r>
              <a:rPr lang="en-US" sz="1400" b="1" dirty="0">
                <a:solidFill>
                  <a:srgbClr val="FF0000"/>
                </a:solidFill>
                <a:latin typeface="Chalkboard SE" panose="03050602040202020205" pitchFamily="66" charset="77"/>
                <a:ea typeface="DengXian" panose="02010600030101010101" pitchFamily="2" charset="-122"/>
                <a:cs typeface="Open Sans"/>
                <a:sym typeface="Open Sans Bold"/>
              </a:rPr>
              <a:t>Samedi 18h00 : </a:t>
            </a:r>
            <a:r>
              <a:rPr lang="en-US" sz="1400" b="1" dirty="0" err="1">
                <a:solidFill>
                  <a:srgbClr val="FF0000"/>
                </a:solidFill>
                <a:latin typeface="Chalkboard SE" panose="03050602040202020205" pitchFamily="66" charset="77"/>
                <a:ea typeface="DengXian" panose="02010600030101010101" pitchFamily="2" charset="-122"/>
                <a:cs typeface="Open Sans"/>
                <a:sym typeface="Open Sans Bold"/>
              </a:rPr>
              <a:t>Augny</a:t>
            </a:r>
            <a:endParaRPr lang="en-US" sz="1400" b="1" dirty="0">
              <a:solidFill>
                <a:srgbClr val="FF0000"/>
              </a:solidFill>
              <a:latin typeface="Chalkboard SE" panose="03050602040202020205" pitchFamily="66" charset="77"/>
              <a:ea typeface="DengXian" panose="02010600030101010101" pitchFamily="2" charset="-122"/>
              <a:cs typeface="Open Sans"/>
              <a:sym typeface="Open Sans Bold"/>
            </a:endParaRPr>
          </a:p>
          <a:p>
            <a:pPr algn="ctr">
              <a:lnSpc>
                <a:spcPts val="1399"/>
              </a:lnSpc>
            </a:pPr>
            <a:r>
              <a:rPr lang="en-US" sz="1400" b="1" dirty="0">
                <a:solidFill>
                  <a:srgbClr val="FF0000"/>
                </a:solidFill>
                <a:latin typeface="Chalkboard SE" panose="03050602040202020205" pitchFamily="66" charset="77"/>
                <a:ea typeface="DengXian" panose="02010600030101010101" pitchFamily="2" charset="-122"/>
                <a:cs typeface="Open Sans"/>
                <a:sym typeface="Open Sans Bold"/>
              </a:rPr>
              <a:t>- Dimanche 10h30 : Marly</a:t>
            </a:r>
            <a:endParaRPr lang="en-US" sz="1200" dirty="0">
              <a:solidFill>
                <a:srgbClr val="FF0000"/>
              </a:solidFill>
              <a:latin typeface="Chalkboard SE" panose="03050602040202020205" pitchFamily="66" charset="77"/>
              <a:ea typeface="DengXian" panose="02010600030101010101" pitchFamily="2" charset="-122"/>
              <a:cs typeface="Open Sans"/>
              <a:sym typeface="Open Sans"/>
            </a:endParaRPr>
          </a:p>
          <a:p>
            <a:pPr algn="ctr">
              <a:lnSpc>
                <a:spcPts val="1399"/>
              </a:lnSpc>
            </a:pPr>
            <a:endParaRPr lang="en-US" sz="999" b="1" dirty="0">
              <a:solidFill>
                <a:schemeClr val="accent5"/>
              </a:solidFill>
              <a:latin typeface="DengXian" panose="02010600030101010101" pitchFamily="2" charset="-122"/>
              <a:ea typeface="DengXian" panose="02010600030101010101" pitchFamily="2" charset="-122"/>
              <a:cs typeface="Open Sans"/>
              <a:sym typeface="Open Sans"/>
            </a:endParaRPr>
          </a:p>
          <a:p>
            <a:pPr algn="ctr">
              <a:lnSpc>
                <a:spcPts val="1399"/>
              </a:lnSpc>
              <a:spcBef>
                <a:spcPct val="0"/>
              </a:spcBef>
            </a:pPr>
            <a:endParaRPr lang="en-US" sz="999" dirty="0">
              <a:solidFill>
                <a:srgbClr val="00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a:extLst>
              <a:ext uri="{FF2B5EF4-FFF2-40B4-BE49-F238E27FC236}">
                <a16:creationId xmlns:a16="http://schemas.microsoft.com/office/drawing/2014/main" id="{9AFBA3C6-9A5B-6D47-BC05-3F87484B5818}"/>
              </a:ext>
            </a:extLst>
          </p:cNvPr>
          <p:cNvSpPr/>
          <p:nvPr/>
        </p:nvSpPr>
        <p:spPr>
          <a:xfrm>
            <a:off x="5590477" y="4110935"/>
            <a:ext cx="4423118" cy="488211"/>
          </a:xfrm>
          <a:custGeom>
            <a:avLst/>
            <a:gdLst/>
            <a:ahLst/>
            <a:cxnLst/>
            <a:rect l="l" t="t" r="r" b="b"/>
            <a:pathLst>
              <a:path w="1594407" h="91103">
                <a:moveTo>
                  <a:pt x="45551" y="0"/>
                </a:moveTo>
                <a:lnTo>
                  <a:pt x="1548856" y="0"/>
                </a:lnTo>
                <a:cubicBezTo>
                  <a:pt x="1560937" y="0"/>
                  <a:pt x="1572523" y="4799"/>
                  <a:pt x="1581066" y="13342"/>
                </a:cubicBezTo>
                <a:cubicBezTo>
                  <a:pt x="1589608" y="21884"/>
                  <a:pt x="1594407" y="33470"/>
                  <a:pt x="1594407" y="45551"/>
                </a:cubicBezTo>
                <a:lnTo>
                  <a:pt x="1594407" y="45551"/>
                </a:lnTo>
                <a:cubicBezTo>
                  <a:pt x="1594407" y="57632"/>
                  <a:pt x="1589608" y="69219"/>
                  <a:pt x="1581066" y="77761"/>
                </a:cubicBezTo>
                <a:cubicBezTo>
                  <a:pt x="1572523" y="86304"/>
                  <a:pt x="1560937" y="91103"/>
                  <a:pt x="1548856" y="91103"/>
                </a:cubicBezTo>
                <a:lnTo>
                  <a:pt x="45551" y="91103"/>
                </a:lnTo>
                <a:cubicBezTo>
                  <a:pt x="33470" y="91103"/>
                  <a:pt x="21884" y="86304"/>
                  <a:pt x="13342" y="77761"/>
                </a:cubicBezTo>
                <a:cubicBezTo>
                  <a:pt x="4799" y="69219"/>
                  <a:pt x="0" y="57632"/>
                  <a:pt x="0" y="45551"/>
                </a:cubicBezTo>
                <a:lnTo>
                  <a:pt x="0" y="45551"/>
                </a:lnTo>
                <a:cubicBezTo>
                  <a:pt x="0" y="33470"/>
                  <a:pt x="4799" y="21884"/>
                  <a:pt x="13342" y="13342"/>
                </a:cubicBezTo>
                <a:cubicBezTo>
                  <a:pt x="21884" y="4799"/>
                  <a:pt x="33470" y="0"/>
                  <a:pt x="45551" y="0"/>
                </a:cubicBezTo>
                <a:close/>
              </a:path>
            </a:pathLst>
          </a:custGeom>
          <a:solidFill>
            <a:srgbClr val="000000">
              <a:alpha val="0"/>
            </a:srgbClr>
          </a:solidFill>
          <a:ln w="19050" cap="rnd">
            <a:solidFill>
              <a:srgbClr val="000000"/>
            </a:solidFill>
            <a:prstDash val="solid"/>
            <a:round/>
          </a:ln>
        </p:spPr>
        <p:txBody>
          <a:bodyPr/>
          <a:lstStyle/>
          <a:p>
            <a:endParaRPr lang="fr-FR" dirty="0"/>
          </a:p>
        </p:txBody>
      </p:sp>
      <p:sp>
        <p:nvSpPr>
          <p:cNvPr id="2" name="AutoShape 2"/>
          <p:cNvSpPr/>
          <p:nvPr/>
        </p:nvSpPr>
        <p:spPr>
          <a:xfrm>
            <a:off x="5326950" y="0"/>
            <a:ext cx="19050" cy="7560000"/>
          </a:xfrm>
          <a:prstGeom prst="line">
            <a:avLst/>
          </a:prstGeom>
          <a:ln w="38100" cap="flat">
            <a:solidFill>
              <a:srgbClr val="000000"/>
            </a:solidFill>
            <a:prstDash val="solid"/>
            <a:headEnd type="none" w="sm" len="sm"/>
            <a:tailEnd type="none" w="sm" len="sm"/>
          </a:ln>
        </p:spPr>
        <p:txBody>
          <a:bodyPr/>
          <a:lstStyle/>
          <a:p>
            <a:endParaRPr lang="fr-FR"/>
          </a:p>
        </p:txBody>
      </p:sp>
      <p:grpSp>
        <p:nvGrpSpPr>
          <p:cNvPr id="3" name="Group 3"/>
          <p:cNvGrpSpPr/>
          <p:nvPr/>
        </p:nvGrpSpPr>
        <p:grpSpPr>
          <a:xfrm>
            <a:off x="5108366" y="-3308350"/>
            <a:ext cx="4931075" cy="4271302"/>
            <a:chOff x="-469576" y="-4412481"/>
            <a:chExt cx="6574766" cy="4705670"/>
          </a:xfrm>
        </p:grpSpPr>
        <p:grpSp>
          <p:nvGrpSpPr>
            <p:cNvPr id="4" name="Group 4"/>
            <p:cNvGrpSpPr/>
            <p:nvPr/>
          </p:nvGrpSpPr>
          <p:grpSpPr>
            <a:xfrm>
              <a:off x="-469576" y="-4412481"/>
              <a:ext cx="6574766" cy="4565165"/>
              <a:chOff x="-126214" y="-1186001"/>
              <a:chExt cx="1767185" cy="1227040"/>
            </a:xfrm>
          </p:grpSpPr>
          <p:sp>
            <p:nvSpPr>
              <p:cNvPr id="5" name="Freeform 5"/>
              <p:cNvSpPr/>
              <p:nvPr/>
            </p:nvSpPr>
            <p:spPr>
              <a:xfrm>
                <a:off x="46564" y="-50064"/>
                <a:ext cx="1594407" cy="91103"/>
              </a:xfrm>
              <a:custGeom>
                <a:avLst/>
                <a:gdLst/>
                <a:ahLst/>
                <a:cxnLst/>
                <a:rect l="l" t="t" r="r" b="b"/>
                <a:pathLst>
                  <a:path w="1594407" h="91103">
                    <a:moveTo>
                      <a:pt x="45551" y="0"/>
                    </a:moveTo>
                    <a:lnTo>
                      <a:pt x="1548856" y="0"/>
                    </a:lnTo>
                    <a:cubicBezTo>
                      <a:pt x="1560937" y="0"/>
                      <a:pt x="1572523" y="4799"/>
                      <a:pt x="1581066" y="13342"/>
                    </a:cubicBezTo>
                    <a:cubicBezTo>
                      <a:pt x="1589608" y="21884"/>
                      <a:pt x="1594407" y="33470"/>
                      <a:pt x="1594407" y="45551"/>
                    </a:cubicBezTo>
                    <a:lnTo>
                      <a:pt x="1594407" y="45551"/>
                    </a:lnTo>
                    <a:cubicBezTo>
                      <a:pt x="1594407" y="57632"/>
                      <a:pt x="1589608" y="69219"/>
                      <a:pt x="1581066" y="77761"/>
                    </a:cubicBezTo>
                    <a:cubicBezTo>
                      <a:pt x="1572523" y="86304"/>
                      <a:pt x="1560937" y="91103"/>
                      <a:pt x="1548856" y="91103"/>
                    </a:cubicBezTo>
                    <a:lnTo>
                      <a:pt x="45551" y="91103"/>
                    </a:lnTo>
                    <a:cubicBezTo>
                      <a:pt x="33470" y="91103"/>
                      <a:pt x="21884" y="86304"/>
                      <a:pt x="13342" y="77761"/>
                    </a:cubicBezTo>
                    <a:cubicBezTo>
                      <a:pt x="4799" y="69219"/>
                      <a:pt x="0" y="57632"/>
                      <a:pt x="0" y="45551"/>
                    </a:cubicBezTo>
                    <a:lnTo>
                      <a:pt x="0" y="45551"/>
                    </a:lnTo>
                    <a:cubicBezTo>
                      <a:pt x="0" y="33470"/>
                      <a:pt x="4799" y="21884"/>
                      <a:pt x="13342" y="13342"/>
                    </a:cubicBezTo>
                    <a:cubicBezTo>
                      <a:pt x="21884" y="4799"/>
                      <a:pt x="33470" y="0"/>
                      <a:pt x="45551" y="0"/>
                    </a:cubicBezTo>
                    <a:close/>
                  </a:path>
                </a:pathLst>
              </a:custGeom>
              <a:solidFill>
                <a:srgbClr val="000000">
                  <a:alpha val="0"/>
                </a:srgbClr>
              </a:solidFill>
              <a:ln w="19050" cap="rnd">
                <a:solidFill>
                  <a:srgbClr val="000000"/>
                </a:solidFill>
                <a:prstDash val="solid"/>
                <a:round/>
              </a:ln>
            </p:spPr>
            <p:txBody>
              <a:bodyPr/>
              <a:lstStyle/>
              <a:p>
                <a:endParaRPr lang="fr-FR"/>
              </a:p>
            </p:txBody>
          </p:sp>
          <p:sp>
            <p:nvSpPr>
              <p:cNvPr id="6" name="TextBox 6"/>
              <p:cNvSpPr txBox="1"/>
              <p:nvPr/>
            </p:nvSpPr>
            <p:spPr>
              <a:xfrm>
                <a:off x="-126214" y="-1186001"/>
                <a:ext cx="1594407" cy="119678"/>
              </a:xfrm>
              <a:prstGeom prst="rect">
                <a:avLst/>
              </a:prstGeom>
            </p:spPr>
            <p:txBody>
              <a:bodyPr lIns="50800" tIns="50800" rIns="50800" bIns="50800" rtlCol="0" anchor="ctr"/>
              <a:lstStyle/>
              <a:p>
                <a:pPr algn="ctr">
                  <a:lnSpc>
                    <a:spcPts val="1960"/>
                  </a:lnSpc>
                  <a:spcBef>
                    <a:spcPct val="0"/>
                  </a:spcBef>
                </a:pPr>
                <a:endParaRPr/>
              </a:p>
            </p:txBody>
          </p:sp>
        </p:grpSp>
        <p:sp>
          <p:nvSpPr>
            <p:cNvPr id="7" name="TextBox 7"/>
            <p:cNvSpPr txBox="1"/>
            <p:nvPr/>
          </p:nvSpPr>
          <p:spPr>
            <a:xfrm>
              <a:off x="125801" y="-300194"/>
              <a:ext cx="5678325" cy="593383"/>
            </a:xfrm>
            <a:prstGeom prst="rect">
              <a:avLst/>
            </a:prstGeom>
          </p:spPr>
          <p:txBody>
            <a:bodyPr wrap="square" lIns="0" tIns="0" rIns="0" bIns="0" rtlCol="0" anchor="t">
              <a:spAutoFit/>
            </a:bodyPr>
            <a:lstStyle/>
            <a:p>
              <a:pPr algn="ctr">
                <a:lnSpc>
                  <a:spcPts val="1399"/>
                </a:lnSpc>
                <a:spcBef>
                  <a:spcPct val="0"/>
                </a:spcBef>
              </a:pPr>
              <a:endParaRPr lang="en-US" sz="1600" b="1" dirty="0">
                <a:solidFill>
                  <a:srgbClr val="000000"/>
                </a:solidFill>
                <a:latin typeface="Tahoma" panose="020B0604030504040204" pitchFamily="34" charset="0"/>
                <a:ea typeface="Tahoma" panose="020B0604030504040204" pitchFamily="34" charset="0"/>
                <a:cs typeface="Tahoma" panose="020B0604030504040204" pitchFamily="34" charset="0"/>
                <a:sym typeface="Open Sans Bold"/>
              </a:endParaRPr>
            </a:p>
            <a:p>
              <a:pPr algn="ctr">
                <a:lnSpc>
                  <a:spcPts val="1399"/>
                </a:lnSpc>
                <a:spcBef>
                  <a:spcPct val="0"/>
                </a:spcBef>
              </a:pPr>
              <a:r>
                <a:rPr lang="en-US" sz="1400" b="1" dirty="0">
                  <a:solidFill>
                    <a:srgbClr val="000000"/>
                  </a:solidFill>
                  <a:latin typeface="Chalkboard SE" panose="03050602040202020205" pitchFamily="66" charset="77"/>
                  <a:ea typeface="Tahoma" panose="020B0604030504040204" pitchFamily="34" charset="0"/>
                  <a:cs typeface="Tahoma" panose="020B0604030504040204" pitchFamily="34" charset="0"/>
                  <a:sym typeface="Open Sans Bold"/>
                </a:rPr>
                <a:t>Dimanche 07 </a:t>
              </a:r>
              <a:r>
                <a:rPr lang="en-US" sz="1400" b="1" dirty="0" err="1">
                  <a:solidFill>
                    <a:srgbClr val="000000"/>
                  </a:solidFill>
                  <a:latin typeface="Chalkboard SE" panose="03050602040202020205" pitchFamily="66" charset="77"/>
                  <a:ea typeface="Tahoma" panose="020B0604030504040204" pitchFamily="34" charset="0"/>
                  <a:cs typeface="Tahoma" panose="020B0604030504040204" pitchFamily="34" charset="0"/>
                  <a:sym typeface="Open Sans Bold"/>
                </a:rPr>
                <a:t>décembre</a:t>
              </a:r>
              <a:r>
                <a:rPr lang="en-US" sz="1400" b="1" dirty="0">
                  <a:solidFill>
                    <a:srgbClr val="000000"/>
                  </a:solidFill>
                  <a:latin typeface="Chalkboard SE" panose="03050602040202020205" pitchFamily="66" charset="77"/>
                  <a:ea typeface="Tahoma" panose="020B0604030504040204" pitchFamily="34" charset="0"/>
                  <a:cs typeface="Tahoma" panose="020B0604030504040204" pitchFamily="34" charset="0"/>
                  <a:sym typeface="Open Sans Bold"/>
                </a:rPr>
                <a:t> 2025</a:t>
              </a:r>
            </a:p>
            <a:p>
              <a:pPr algn="ctr">
                <a:lnSpc>
                  <a:spcPts val="1399"/>
                </a:lnSpc>
                <a:spcBef>
                  <a:spcPct val="0"/>
                </a:spcBef>
              </a:pPr>
              <a:endParaRPr lang="en-US" sz="1200" b="1" i="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endParaRPr>
            </a:p>
          </p:txBody>
        </p:sp>
      </p:grpSp>
      <p:sp>
        <p:nvSpPr>
          <p:cNvPr id="23" name="TextBox 23"/>
          <p:cNvSpPr txBox="1"/>
          <p:nvPr/>
        </p:nvSpPr>
        <p:spPr>
          <a:xfrm>
            <a:off x="6581953" y="152997"/>
            <a:ext cx="2599014" cy="218008"/>
          </a:xfrm>
          <a:prstGeom prst="rect">
            <a:avLst/>
          </a:prstGeom>
        </p:spPr>
        <p:txBody>
          <a:bodyPr wrap="square" lIns="0" tIns="0" rIns="0" bIns="0" rtlCol="0" anchor="t">
            <a:spAutoFit/>
          </a:bodyPr>
          <a:lstStyle/>
          <a:p>
            <a:pPr algn="ctr">
              <a:lnSpc>
                <a:spcPts val="1679"/>
              </a:lnSpc>
              <a:spcBef>
                <a:spcPct val="0"/>
              </a:spcBef>
            </a:pPr>
            <a:r>
              <a:rPr lang="en-US" sz="1600" b="1" dirty="0">
                <a:solidFill>
                  <a:schemeClr val="accent2"/>
                </a:solidFill>
                <a:latin typeface="Chalkboard SE" panose="03050602040202020205" pitchFamily="66" charset="77"/>
                <a:ea typeface="Open Sans Bold"/>
                <a:cs typeface="Open Sans Bold"/>
                <a:sym typeface="Open Sans Bold"/>
              </a:rPr>
              <a:t>L’AGENDA DE LA SEMAINE </a:t>
            </a:r>
            <a:r>
              <a:rPr lang="en-US" sz="1600" b="1" dirty="0">
                <a:solidFill>
                  <a:srgbClr val="CC839E"/>
                </a:solidFill>
                <a:latin typeface="Chalkboard SE" panose="03050602040202020205" pitchFamily="66" charset="77"/>
                <a:ea typeface="Open Sans Bold"/>
                <a:cs typeface="Open Sans Bold"/>
                <a:sym typeface="Open Sans Bold"/>
              </a:rPr>
              <a:t>: </a:t>
            </a:r>
          </a:p>
        </p:txBody>
      </p:sp>
      <p:sp>
        <p:nvSpPr>
          <p:cNvPr id="31" name="TextBox 31"/>
          <p:cNvSpPr txBox="1"/>
          <p:nvPr/>
        </p:nvSpPr>
        <p:spPr>
          <a:xfrm>
            <a:off x="5834558" y="1180916"/>
            <a:ext cx="3999377" cy="488211"/>
          </a:xfrm>
          <a:prstGeom prst="rect">
            <a:avLst/>
          </a:prstGeom>
        </p:spPr>
        <p:txBody>
          <a:bodyPr lIns="0" tIns="0" rIns="0" bIns="0" rtlCol="0" anchor="t">
            <a:spAutoFit/>
          </a:bodyPr>
          <a:lstStyle/>
          <a:p>
            <a:pPr algn="l">
              <a:lnSpc>
                <a:spcPts val="1260"/>
              </a:lnSpc>
            </a:pPr>
            <a:endParaRPr lang="en-US" sz="900" b="1" dirty="0">
              <a:solidFill>
                <a:srgbClr val="000000"/>
              </a:solidFill>
              <a:latin typeface="Open Sans"/>
              <a:ea typeface="Open Sans"/>
              <a:cs typeface="Open Sans"/>
              <a:sym typeface="Open Sans"/>
            </a:endParaRPr>
          </a:p>
          <a:p>
            <a:pPr algn="l">
              <a:lnSpc>
                <a:spcPts val="1260"/>
              </a:lnSpc>
            </a:pPr>
            <a:endParaRPr lang="en-US" sz="900" dirty="0">
              <a:solidFill>
                <a:srgbClr val="000000"/>
              </a:solidFill>
              <a:latin typeface="Open Sans"/>
              <a:ea typeface="Open Sans"/>
              <a:cs typeface="Open Sans"/>
              <a:sym typeface="Open Sans"/>
            </a:endParaRPr>
          </a:p>
          <a:p>
            <a:pPr algn="l">
              <a:lnSpc>
                <a:spcPts val="1260"/>
              </a:lnSpc>
              <a:spcBef>
                <a:spcPct val="0"/>
              </a:spcBef>
            </a:pPr>
            <a:endParaRPr lang="en-US" sz="900" dirty="0">
              <a:solidFill>
                <a:srgbClr val="000000"/>
              </a:solidFill>
              <a:latin typeface="Open Sans"/>
              <a:ea typeface="Open Sans"/>
              <a:cs typeface="Open Sans"/>
              <a:sym typeface="Open Sans"/>
            </a:endParaRPr>
          </a:p>
        </p:txBody>
      </p:sp>
      <p:sp>
        <p:nvSpPr>
          <p:cNvPr id="28" name="ZoneTexte 27">
            <a:extLst>
              <a:ext uri="{FF2B5EF4-FFF2-40B4-BE49-F238E27FC236}">
                <a16:creationId xmlns:a16="http://schemas.microsoft.com/office/drawing/2014/main" id="{6B960B68-AF42-4340-8EB4-8052A70F2A62}"/>
              </a:ext>
            </a:extLst>
          </p:cNvPr>
          <p:cNvSpPr txBox="1"/>
          <p:nvPr/>
        </p:nvSpPr>
        <p:spPr>
          <a:xfrm>
            <a:off x="112426" y="6589214"/>
            <a:ext cx="2655543" cy="276999"/>
          </a:xfrm>
          <a:prstGeom prst="rect">
            <a:avLst/>
          </a:prstGeom>
          <a:noFill/>
        </p:spPr>
        <p:txBody>
          <a:bodyPr wrap="square" rtlCol="0">
            <a:spAutoFit/>
          </a:bodyPr>
          <a:lstStyle/>
          <a:p>
            <a:r>
              <a:rPr lang="fr-FR" sz="1200" b="1" dirty="0">
                <a:effectLst/>
                <a:latin typeface="DengXian" panose="02010600030101010101" pitchFamily="2" charset="-122"/>
                <a:ea typeface="DengXian" panose="02010600030101010101" pitchFamily="2" charset="-122"/>
              </a:rPr>
              <a:t> </a:t>
            </a:r>
          </a:p>
        </p:txBody>
      </p:sp>
      <p:pic>
        <p:nvPicPr>
          <p:cNvPr id="1031" name="Image 1">
            <a:extLst>
              <a:ext uri="{FF2B5EF4-FFF2-40B4-BE49-F238E27FC236}">
                <a16:creationId xmlns:a16="http://schemas.microsoft.com/office/drawing/2014/main" id="{BCDF8E3B-79C7-774A-8ABB-B8EDA97C9A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0749" y="3588317"/>
            <a:ext cx="978531" cy="974986"/>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194BFD78-6CA6-3944-BB15-BFB0BD9E0AA6}"/>
              </a:ext>
            </a:extLst>
          </p:cNvPr>
          <p:cNvSpPr txBox="1"/>
          <p:nvPr/>
        </p:nvSpPr>
        <p:spPr>
          <a:xfrm>
            <a:off x="5624235" y="704643"/>
            <a:ext cx="4514450" cy="6740307"/>
          </a:xfrm>
          <a:prstGeom prst="rect">
            <a:avLst/>
          </a:prstGeom>
          <a:noFill/>
        </p:spPr>
        <p:txBody>
          <a:bodyPr wrap="square" rtlCol="0">
            <a:spAutoFit/>
          </a:bodyPr>
          <a:lstStyle/>
          <a:p>
            <a:endParaRPr lang="fr-FR" sz="1200" b="1" dirty="0">
              <a:solidFill>
                <a:srgbClr val="000000"/>
              </a:solidFill>
              <a:latin typeface="Tahoma" panose="020B0604030504040204" pitchFamily="34" charset="0"/>
              <a:ea typeface="Tahoma" panose="020B0604030504040204" pitchFamily="34" charset="0"/>
              <a:cs typeface="Tahoma" panose="020B0604030504040204" pitchFamily="34" charset="0"/>
              <a:sym typeface="Open Sans Bold"/>
            </a:endParaRPr>
          </a:p>
          <a:p>
            <a:endParaRPr lang="fr-FR" sz="1200" b="1" dirty="0">
              <a:solidFill>
                <a:schemeClr val="tx2"/>
              </a:solidFill>
              <a:latin typeface="DengXian" panose="02010600030101010101" pitchFamily="2" charset="-122"/>
              <a:ea typeface="DengXian" panose="02010600030101010101" pitchFamily="2" charset="-122"/>
            </a:endParaRPr>
          </a:p>
          <a:p>
            <a:r>
              <a:rPr lang="fr-FR" sz="1200" dirty="0">
                <a:latin typeface="Tahoma" panose="020B0604030504040204" pitchFamily="34" charset="0"/>
                <a:ea typeface="Tahoma" panose="020B0604030504040204" pitchFamily="34" charset="0"/>
                <a:cs typeface="Tahoma" panose="020B0604030504040204" pitchFamily="34" charset="0"/>
              </a:rPr>
              <a:t>Messe samedi 06 décembre à </a:t>
            </a:r>
            <a:r>
              <a:rPr lang="fr-FR" sz="1200" b="1" dirty="0">
                <a:latin typeface="Tahoma" panose="020B0604030504040204" pitchFamily="34" charset="0"/>
                <a:ea typeface="Tahoma" panose="020B0604030504040204" pitchFamily="34" charset="0"/>
                <a:cs typeface="Tahoma" panose="020B0604030504040204" pitchFamily="34" charset="0"/>
              </a:rPr>
              <a:t>AUGNY</a:t>
            </a:r>
            <a:r>
              <a:rPr lang="fr-FR" sz="1200" dirty="0">
                <a:latin typeface="Tahoma" panose="020B0604030504040204" pitchFamily="34" charset="0"/>
                <a:ea typeface="Tahoma" panose="020B0604030504040204" pitchFamily="34" charset="0"/>
                <a:cs typeface="Tahoma" panose="020B0604030504040204" pitchFamily="34" charset="0"/>
              </a:rPr>
              <a:t> </a:t>
            </a:r>
            <a:r>
              <a:rPr lang="fr-FR" sz="1200" b="1" dirty="0">
                <a:latin typeface="Tahoma" panose="020B0604030504040204" pitchFamily="34" charset="0"/>
                <a:ea typeface="Tahoma" panose="020B0604030504040204" pitchFamily="34" charset="0"/>
                <a:cs typeface="Tahoma" panose="020B0604030504040204" pitchFamily="34" charset="0"/>
              </a:rPr>
              <a:t>à 18h00</a:t>
            </a:r>
          </a:p>
          <a:p>
            <a:r>
              <a:rPr lang="fr-FR" sz="1200" dirty="0">
                <a:latin typeface="Tahoma" panose="020B0604030504040204" pitchFamily="34" charset="0"/>
                <a:ea typeface="Tahoma" panose="020B0604030504040204" pitchFamily="34" charset="0"/>
                <a:cs typeface="Tahoma" panose="020B0604030504040204" pitchFamily="34" charset="0"/>
              </a:rPr>
              <a:t>+ Familles LORRAIN-GIRARD-PICARD, Familles BOURDEAUX-SCHOUMANN</a:t>
            </a:r>
          </a:p>
          <a:p>
            <a:endParaRPr lang="fr-FR" sz="1200" dirty="0">
              <a:latin typeface="Tahoma" panose="020B0604030504040204" pitchFamily="34" charset="0"/>
              <a:ea typeface="Tahoma" panose="020B0604030504040204" pitchFamily="34" charset="0"/>
              <a:cs typeface="Tahoma" panose="020B0604030504040204" pitchFamily="34" charset="0"/>
            </a:endParaRPr>
          </a:p>
          <a:p>
            <a:r>
              <a:rPr lang="fr-FR" sz="1200" dirty="0">
                <a:latin typeface="Tahoma" panose="020B0604030504040204" pitchFamily="34" charset="0"/>
                <a:ea typeface="Tahoma" panose="020B0604030504040204" pitchFamily="34" charset="0"/>
                <a:cs typeface="Tahoma" panose="020B0604030504040204" pitchFamily="34" charset="0"/>
              </a:rPr>
              <a:t>Messe dimanche à </a:t>
            </a:r>
            <a:r>
              <a:rPr lang="fr-FR" sz="1200" b="1" dirty="0">
                <a:latin typeface="Tahoma" panose="020B0604030504040204" pitchFamily="34" charset="0"/>
                <a:ea typeface="Tahoma" panose="020B0604030504040204" pitchFamily="34" charset="0"/>
                <a:cs typeface="Tahoma" panose="020B0604030504040204" pitchFamily="34" charset="0"/>
              </a:rPr>
              <a:t>MARLY</a:t>
            </a:r>
            <a:r>
              <a:rPr lang="fr-FR" sz="1200" dirty="0">
                <a:latin typeface="Tahoma" panose="020B0604030504040204" pitchFamily="34" charset="0"/>
                <a:ea typeface="Tahoma" panose="020B0604030504040204" pitchFamily="34" charset="0"/>
                <a:cs typeface="Tahoma" panose="020B0604030504040204" pitchFamily="34" charset="0"/>
              </a:rPr>
              <a:t> </a:t>
            </a:r>
            <a:r>
              <a:rPr lang="fr-FR" sz="1200" b="1" dirty="0">
                <a:latin typeface="Tahoma" panose="020B0604030504040204" pitchFamily="34" charset="0"/>
                <a:ea typeface="Tahoma" panose="020B0604030504040204" pitchFamily="34" charset="0"/>
                <a:cs typeface="Tahoma" panose="020B0604030504040204" pitchFamily="34" charset="0"/>
              </a:rPr>
              <a:t>à 10h30 – Fête de St NICOLAS</a:t>
            </a:r>
          </a:p>
          <a:p>
            <a:r>
              <a:rPr lang="fr-FR" sz="1200" dirty="0">
                <a:latin typeface="Tahoma" panose="020B0604030504040204" pitchFamily="34" charset="0"/>
                <a:ea typeface="Tahoma" panose="020B0604030504040204" pitchFamily="34" charset="0"/>
                <a:cs typeface="Tahoma" panose="020B0604030504040204" pitchFamily="34" charset="0"/>
              </a:rPr>
              <a:t>+ Jacques BAUDOIN et sa Famille; Florent BROCKLY et la maman Isabelle; André et Nicolas TARDIVEAU; Michelle, Louis et Véronique GREINER,  </a:t>
            </a:r>
          </a:p>
          <a:p>
            <a:endParaRPr lang="fr-FR" sz="1200" dirty="0">
              <a:latin typeface="Tahoma" panose="020B0604030504040204" pitchFamily="34" charset="0"/>
              <a:ea typeface="Tahoma" panose="020B0604030504040204" pitchFamily="34" charset="0"/>
              <a:cs typeface="Tahoma" panose="020B0604030504040204" pitchFamily="34" charset="0"/>
            </a:endParaRPr>
          </a:p>
          <a:p>
            <a:r>
              <a:rPr lang="fr-FR" sz="1200" dirty="0">
                <a:latin typeface="Tahoma" panose="020B0604030504040204" pitchFamily="34" charset="0"/>
                <a:ea typeface="Tahoma" panose="020B0604030504040204" pitchFamily="34" charset="0"/>
                <a:cs typeface="Tahoma" panose="020B0604030504040204" pitchFamily="34" charset="0"/>
              </a:rPr>
              <a:t>Mardi 09 décembre:  messe à 8h45 à la chapelle de </a:t>
            </a:r>
            <a:r>
              <a:rPr lang="fr-FR" sz="1200" b="1" dirty="0">
                <a:latin typeface="Tahoma" panose="020B0604030504040204" pitchFamily="34" charset="0"/>
                <a:ea typeface="Tahoma" panose="020B0604030504040204" pitchFamily="34" charset="0"/>
                <a:cs typeface="Tahoma" panose="020B0604030504040204" pitchFamily="34" charset="0"/>
              </a:rPr>
              <a:t>MARLY</a:t>
            </a:r>
          </a:p>
          <a:p>
            <a:endParaRPr lang="fr-FR" sz="1200" dirty="0">
              <a:latin typeface="Tahoma" panose="020B0604030504040204" pitchFamily="34" charset="0"/>
              <a:ea typeface="Tahoma" panose="020B0604030504040204" pitchFamily="34" charset="0"/>
              <a:cs typeface="Tahoma" panose="020B0604030504040204" pitchFamily="34" charset="0"/>
            </a:endParaRPr>
          </a:p>
          <a:p>
            <a:r>
              <a:rPr lang="fr-FR" sz="1200" dirty="0">
                <a:latin typeface="Tahoma" panose="020B0604030504040204" pitchFamily="34" charset="0"/>
                <a:ea typeface="Tahoma" panose="020B0604030504040204" pitchFamily="34" charset="0"/>
                <a:cs typeface="Tahoma" panose="020B0604030504040204" pitchFamily="34" charset="0"/>
              </a:rPr>
              <a:t>Jeudi </a:t>
            </a:r>
            <a:r>
              <a:rPr lang="fr-FR" sz="1200" b="1" dirty="0">
                <a:latin typeface="Tahoma" panose="020B0604030504040204" pitchFamily="34" charset="0"/>
                <a:ea typeface="Tahoma" panose="020B0604030504040204" pitchFamily="34" charset="0"/>
                <a:cs typeface="Tahoma" panose="020B0604030504040204" pitchFamily="34" charset="0"/>
              </a:rPr>
              <a:t>11 décembre </a:t>
            </a:r>
            <a:r>
              <a:rPr lang="fr-FR" sz="1200" dirty="0">
                <a:latin typeface="Tahoma" panose="020B0604030504040204" pitchFamily="34" charset="0"/>
                <a:ea typeface="Tahoma" panose="020B0604030504040204" pitchFamily="34" charset="0"/>
                <a:cs typeface="Tahoma" panose="020B0604030504040204" pitchFamily="34" charset="0"/>
              </a:rPr>
              <a:t>:  Adoration à la chapelle à </a:t>
            </a:r>
            <a:r>
              <a:rPr lang="fr-FR" sz="1200" b="1" dirty="0">
                <a:latin typeface="Tahoma" panose="020B0604030504040204" pitchFamily="34" charset="0"/>
                <a:ea typeface="Tahoma" panose="020B0604030504040204" pitchFamily="34" charset="0"/>
                <a:cs typeface="Tahoma" panose="020B0604030504040204" pitchFamily="34" charset="0"/>
              </a:rPr>
              <a:t>17h30</a:t>
            </a:r>
            <a:r>
              <a:rPr lang="fr-FR" sz="1200" dirty="0">
                <a:latin typeface="Tahoma" panose="020B0604030504040204" pitchFamily="34" charset="0"/>
                <a:ea typeface="Tahoma" panose="020B0604030504040204" pitchFamily="34" charset="0"/>
                <a:cs typeface="Tahoma" panose="020B0604030504040204" pitchFamily="34" charset="0"/>
              </a:rPr>
              <a:t> / messe à </a:t>
            </a:r>
            <a:r>
              <a:rPr lang="fr-FR" sz="1200" b="1" dirty="0">
                <a:latin typeface="Tahoma" panose="020B0604030504040204" pitchFamily="34" charset="0"/>
                <a:ea typeface="Tahoma" panose="020B0604030504040204" pitchFamily="34" charset="0"/>
                <a:cs typeface="Tahoma" panose="020B0604030504040204" pitchFamily="34" charset="0"/>
              </a:rPr>
              <a:t>18h30</a:t>
            </a:r>
          </a:p>
          <a:p>
            <a:endParaRPr lang="fr-FR" sz="1200" b="1" dirty="0">
              <a:solidFill>
                <a:schemeClr val="tx2"/>
              </a:solidFill>
              <a:latin typeface="DengXian" panose="02010600030101010101" pitchFamily="2" charset="-122"/>
              <a:ea typeface="DengXian" panose="02010600030101010101" pitchFamily="2" charset="-122"/>
            </a:endParaRPr>
          </a:p>
          <a:p>
            <a:endParaRPr lang="fr-FR" sz="1200" b="1" dirty="0">
              <a:solidFill>
                <a:schemeClr val="tx2"/>
              </a:solidFill>
              <a:latin typeface="DengXian" panose="02010600030101010101" pitchFamily="2" charset="-122"/>
              <a:ea typeface="DengXian" panose="02010600030101010101" pitchFamily="2" charset="-122"/>
            </a:endParaRPr>
          </a:p>
          <a:p>
            <a:endParaRPr lang="fr-FR" sz="1200" b="1" dirty="0">
              <a:solidFill>
                <a:schemeClr val="tx2"/>
              </a:solidFill>
              <a:latin typeface="DengXian" panose="02010600030101010101" pitchFamily="2" charset="-122"/>
              <a:ea typeface="DengXian" panose="02010600030101010101" pitchFamily="2" charset="-122"/>
            </a:endParaRPr>
          </a:p>
          <a:p>
            <a:endParaRPr lang="fr-FR" sz="1200" b="1" dirty="0">
              <a:solidFill>
                <a:schemeClr val="tx2"/>
              </a:solidFill>
              <a:latin typeface="DengXian" panose="02010600030101010101" pitchFamily="2" charset="-122"/>
              <a:ea typeface="DengXian" panose="02010600030101010101" pitchFamily="2" charset="-122"/>
            </a:endParaRPr>
          </a:p>
          <a:p>
            <a:r>
              <a:rPr lang="en-US" sz="1200" b="1" dirty="0">
                <a:solidFill>
                  <a:srgbClr val="000000"/>
                </a:solidFill>
                <a:latin typeface="Tahoma" panose="020B0604030504040204" pitchFamily="34" charset="0"/>
                <a:ea typeface="Tahoma" panose="020B0604030504040204" pitchFamily="34" charset="0"/>
                <a:cs typeface="Tahoma" panose="020B0604030504040204" pitchFamily="34" charset="0"/>
                <a:sym typeface="Open Sans Bold"/>
              </a:rPr>
              <a:t>               Dimanche 14 </a:t>
            </a:r>
            <a:r>
              <a:rPr lang="en-US" sz="1200" b="1" dirty="0" err="1">
                <a:solidFill>
                  <a:srgbClr val="000000"/>
                </a:solidFill>
                <a:latin typeface="Tahoma" panose="020B0604030504040204" pitchFamily="34" charset="0"/>
                <a:ea typeface="Tahoma" panose="020B0604030504040204" pitchFamily="34" charset="0"/>
                <a:cs typeface="Tahoma" panose="020B0604030504040204" pitchFamily="34" charset="0"/>
                <a:sym typeface="Open Sans Bold"/>
              </a:rPr>
              <a:t>décembre</a:t>
            </a:r>
            <a:r>
              <a:rPr lang="en-US" sz="1200" b="1" dirty="0">
                <a:solidFill>
                  <a:srgbClr val="000000"/>
                </a:solidFill>
                <a:latin typeface="Tahoma" panose="020B0604030504040204" pitchFamily="34" charset="0"/>
                <a:ea typeface="Tahoma" panose="020B0604030504040204" pitchFamily="34" charset="0"/>
                <a:cs typeface="Tahoma" panose="020B0604030504040204" pitchFamily="34" charset="0"/>
                <a:sym typeface="Open Sans Bold"/>
              </a:rPr>
              <a:t> 2025</a:t>
            </a:r>
          </a:p>
          <a:p>
            <a:endParaRPr lang="fr-FR" sz="1200" b="1" dirty="0">
              <a:solidFill>
                <a:schemeClr val="tx2"/>
              </a:solidFill>
              <a:latin typeface="DengXian" panose="02010600030101010101" pitchFamily="2" charset="-122"/>
              <a:ea typeface="DengXian" panose="02010600030101010101" pitchFamily="2" charset="-122"/>
            </a:endParaRPr>
          </a:p>
          <a:p>
            <a:endParaRPr lang="fr-FR" sz="1200" b="1" dirty="0">
              <a:solidFill>
                <a:schemeClr val="tx2"/>
              </a:solidFill>
              <a:latin typeface="DengXian" panose="02010600030101010101" pitchFamily="2" charset="-122"/>
              <a:ea typeface="DengXian" panose="02010600030101010101" pitchFamily="2" charset="-122"/>
            </a:endParaRPr>
          </a:p>
          <a:p>
            <a:r>
              <a:rPr lang="fr-FR" sz="1200" dirty="0">
                <a:latin typeface="Tahoma" panose="020B0604030504040204" pitchFamily="34" charset="0"/>
                <a:ea typeface="Tahoma" panose="020B0604030504040204" pitchFamily="34" charset="0"/>
                <a:cs typeface="Tahoma" panose="020B0604030504040204" pitchFamily="34" charset="0"/>
              </a:rPr>
              <a:t>Messe samedi 13 décembre à </a:t>
            </a:r>
            <a:r>
              <a:rPr lang="fr-FR" sz="1200" b="1" dirty="0">
                <a:latin typeface="Tahoma" panose="020B0604030504040204" pitchFamily="34" charset="0"/>
                <a:ea typeface="Tahoma" panose="020B0604030504040204" pitchFamily="34" charset="0"/>
                <a:cs typeface="Tahoma" panose="020B0604030504040204" pitchFamily="34" charset="0"/>
              </a:rPr>
              <a:t>MAGNY</a:t>
            </a:r>
            <a:r>
              <a:rPr lang="fr-FR" sz="1200" dirty="0">
                <a:latin typeface="Tahoma" panose="020B0604030504040204" pitchFamily="34" charset="0"/>
                <a:ea typeface="Tahoma" panose="020B0604030504040204" pitchFamily="34" charset="0"/>
                <a:cs typeface="Tahoma" panose="020B0604030504040204" pitchFamily="34" charset="0"/>
              </a:rPr>
              <a:t> </a:t>
            </a:r>
            <a:r>
              <a:rPr lang="fr-FR" sz="1200" b="1" dirty="0">
                <a:latin typeface="Tahoma" panose="020B0604030504040204" pitchFamily="34" charset="0"/>
                <a:ea typeface="Tahoma" panose="020B0604030504040204" pitchFamily="34" charset="0"/>
                <a:cs typeface="Tahoma" panose="020B0604030504040204" pitchFamily="34" charset="0"/>
              </a:rPr>
              <a:t>à 18h00</a:t>
            </a:r>
          </a:p>
          <a:p>
            <a:r>
              <a:rPr lang="fr-FR" sz="1200" dirty="0">
                <a:latin typeface="Tahoma" panose="020B0604030504040204" pitchFamily="34" charset="0"/>
                <a:ea typeface="Tahoma" panose="020B0604030504040204" pitchFamily="34" charset="0"/>
                <a:cs typeface="Tahoma" panose="020B0604030504040204" pitchFamily="34" charset="0"/>
              </a:rPr>
              <a:t>+ MR BODART et sa famille; Défunts des Familles SPAETER CHENOT; Maurice DUBOL et Familles NICOLAS-FLORENTIN</a:t>
            </a:r>
          </a:p>
          <a:p>
            <a:endParaRPr lang="fr-FR" sz="1200" dirty="0">
              <a:latin typeface="Tahoma" panose="020B0604030504040204" pitchFamily="34" charset="0"/>
              <a:ea typeface="Tahoma" panose="020B0604030504040204" pitchFamily="34" charset="0"/>
              <a:cs typeface="Tahoma" panose="020B0604030504040204" pitchFamily="34" charset="0"/>
            </a:endParaRPr>
          </a:p>
          <a:p>
            <a:r>
              <a:rPr lang="fr-FR" sz="1200" dirty="0">
                <a:latin typeface="Tahoma" panose="020B0604030504040204" pitchFamily="34" charset="0"/>
                <a:ea typeface="Tahoma" panose="020B0604030504040204" pitchFamily="34" charset="0"/>
                <a:cs typeface="Tahoma" panose="020B0604030504040204" pitchFamily="34" charset="0"/>
              </a:rPr>
              <a:t>Messe dimanche à </a:t>
            </a:r>
            <a:r>
              <a:rPr lang="fr-FR" sz="1200" b="1" dirty="0">
                <a:latin typeface="Tahoma" panose="020B0604030504040204" pitchFamily="34" charset="0"/>
                <a:ea typeface="Tahoma" panose="020B0604030504040204" pitchFamily="34" charset="0"/>
                <a:cs typeface="Tahoma" panose="020B0604030504040204" pitchFamily="34" charset="0"/>
              </a:rPr>
              <a:t>MARLY</a:t>
            </a:r>
            <a:r>
              <a:rPr lang="fr-FR" sz="1200" dirty="0">
                <a:latin typeface="Tahoma" panose="020B0604030504040204" pitchFamily="34" charset="0"/>
                <a:ea typeface="Tahoma" panose="020B0604030504040204" pitchFamily="34" charset="0"/>
                <a:cs typeface="Tahoma" panose="020B0604030504040204" pitchFamily="34" charset="0"/>
              </a:rPr>
              <a:t> </a:t>
            </a:r>
            <a:r>
              <a:rPr lang="fr-FR" sz="1200" b="1" dirty="0">
                <a:latin typeface="Tahoma" panose="020B0604030504040204" pitchFamily="34" charset="0"/>
                <a:ea typeface="Tahoma" panose="020B0604030504040204" pitchFamily="34" charset="0"/>
                <a:cs typeface="Tahoma" panose="020B0604030504040204" pitchFamily="34" charset="0"/>
              </a:rPr>
              <a:t>à 10h30 – Fête de St NICOLAS</a:t>
            </a:r>
          </a:p>
          <a:p>
            <a:r>
              <a:rPr lang="fr-FR" sz="1200" dirty="0">
                <a:latin typeface="Tahoma" panose="020B0604030504040204" pitchFamily="34" charset="0"/>
                <a:ea typeface="Tahoma" panose="020B0604030504040204" pitchFamily="34" charset="0"/>
                <a:cs typeface="Tahoma" panose="020B0604030504040204" pitchFamily="34" charset="0"/>
              </a:rPr>
              <a:t>+ Gérard SALFRANC et sa famille; Frédéric LHUILLIER;  Michel HENAULT et Famille BECKER.</a:t>
            </a:r>
          </a:p>
          <a:p>
            <a:endParaRPr lang="fr-FR" sz="1200" dirty="0">
              <a:latin typeface="Tahoma" panose="020B0604030504040204" pitchFamily="34" charset="0"/>
              <a:ea typeface="Tahoma" panose="020B0604030504040204" pitchFamily="34" charset="0"/>
              <a:cs typeface="Tahoma" panose="020B0604030504040204" pitchFamily="34" charset="0"/>
            </a:endParaRPr>
          </a:p>
          <a:p>
            <a:r>
              <a:rPr lang="fr-FR" sz="1200" dirty="0">
                <a:latin typeface="Tahoma" panose="020B0604030504040204" pitchFamily="34" charset="0"/>
                <a:ea typeface="Tahoma" panose="020B0604030504040204" pitchFamily="34" charset="0"/>
                <a:cs typeface="Tahoma" panose="020B0604030504040204" pitchFamily="34" charset="0"/>
              </a:rPr>
              <a:t>Mardi 16 décembre:  messe à 8h45 à la chapelle de </a:t>
            </a:r>
            <a:r>
              <a:rPr lang="fr-FR" sz="1200" b="1" dirty="0">
                <a:latin typeface="Tahoma" panose="020B0604030504040204" pitchFamily="34" charset="0"/>
                <a:ea typeface="Tahoma" panose="020B0604030504040204" pitchFamily="34" charset="0"/>
                <a:cs typeface="Tahoma" panose="020B0604030504040204" pitchFamily="34" charset="0"/>
              </a:rPr>
              <a:t>MARLY</a:t>
            </a:r>
          </a:p>
          <a:p>
            <a:endParaRPr lang="fr-FR" sz="1200" dirty="0">
              <a:latin typeface="Tahoma" panose="020B0604030504040204" pitchFamily="34" charset="0"/>
              <a:ea typeface="Tahoma" panose="020B0604030504040204" pitchFamily="34" charset="0"/>
              <a:cs typeface="Tahoma" panose="020B0604030504040204" pitchFamily="34" charset="0"/>
            </a:endParaRPr>
          </a:p>
          <a:p>
            <a:r>
              <a:rPr lang="fr-FR" sz="1200" dirty="0">
                <a:latin typeface="Tahoma" panose="020B0604030504040204" pitchFamily="34" charset="0"/>
                <a:ea typeface="Tahoma" panose="020B0604030504040204" pitchFamily="34" charset="0"/>
                <a:cs typeface="Tahoma" panose="020B0604030504040204" pitchFamily="34" charset="0"/>
              </a:rPr>
              <a:t>Jeudi </a:t>
            </a:r>
            <a:r>
              <a:rPr lang="fr-FR" sz="1200" b="1" dirty="0">
                <a:latin typeface="Tahoma" panose="020B0604030504040204" pitchFamily="34" charset="0"/>
                <a:ea typeface="Tahoma" panose="020B0604030504040204" pitchFamily="34" charset="0"/>
                <a:cs typeface="Tahoma" panose="020B0604030504040204" pitchFamily="34" charset="0"/>
              </a:rPr>
              <a:t>18 décembre </a:t>
            </a:r>
            <a:r>
              <a:rPr lang="fr-FR" sz="1200" dirty="0">
                <a:latin typeface="Tahoma" panose="020B0604030504040204" pitchFamily="34" charset="0"/>
                <a:ea typeface="Tahoma" panose="020B0604030504040204" pitchFamily="34" charset="0"/>
                <a:cs typeface="Tahoma" panose="020B0604030504040204" pitchFamily="34" charset="0"/>
              </a:rPr>
              <a:t>:  Adoration à la chapelle à </a:t>
            </a:r>
            <a:r>
              <a:rPr lang="fr-FR" sz="1200" b="1" dirty="0">
                <a:latin typeface="Tahoma" panose="020B0604030504040204" pitchFamily="34" charset="0"/>
                <a:ea typeface="Tahoma" panose="020B0604030504040204" pitchFamily="34" charset="0"/>
                <a:cs typeface="Tahoma" panose="020B0604030504040204" pitchFamily="34" charset="0"/>
              </a:rPr>
              <a:t>17h30</a:t>
            </a:r>
            <a:r>
              <a:rPr lang="fr-FR" sz="1200" dirty="0">
                <a:latin typeface="Tahoma" panose="020B0604030504040204" pitchFamily="34" charset="0"/>
                <a:ea typeface="Tahoma" panose="020B0604030504040204" pitchFamily="34" charset="0"/>
                <a:cs typeface="Tahoma" panose="020B0604030504040204" pitchFamily="34" charset="0"/>
              </a:rPr>
              <a:t> / messe à </a:t>
            </a:r>
            <a:r>
              <a:rPr lang="fr-FR" sz="1200" b="1" dirty="0">
                <a:latin typeface="Tahoma" panose="020B0604030504040204" pitchFamily="34" charset="0"/>
                <a:ea typeface="Tahoma" panose="020B0604030504040204" pitchFamily="34" charset="0"/>
                <a:cs typeface="Tahoma" panose="020B0604030504040204" pitchFamily="34" charset="0"/>
              </a:rPr>
              <a:t>18h30</a:t>
            </a:r>
          </a:p>
          <a:p>
            <a:endParaRPr lang="fr-FR" sz="1200" b="1" dirty="0">
              <a:solidFill>
                <a:schemeClr val="tx2"/>
              </a:solidFill>
              <a:latin typeface="DengXian" panose="02010600030101010101" pitchFamily="2" charset="-122"/>
              <a:ea typeface="DengXian" panose="02010600030101010101" pitchFamily="2" charset="-122"/>
            </a:endParaRPr>
          </a:p>
          <a:p>
            <a:endParaRPr lang="fr-FR" sz="1200" b="1" dirty="0">
              <a:solidFill>
                <a:schemeClr val="tx2"/>
              </a:solidFill>
              <a:latin typeface="DengXian" panose="02010600030101010101" pitchFamily="2" charset="-122"/>
              <a:ea typeface="DengXian" panose="02010600030101010101" pitchFamily="2" charset="-122"/>
            </a:endParaRPr>
          </a:p>
        </p:txBody>
      </p:sp>
      <p:sp>
        <p:nvSpPr>
          <p:cNvPr id="19" name="ZoneTexte 18">
            <a:extLst>
              <a:ext uri="{FF2B5EF4-FFF2-40B4-BE49-F238E27FC236}">
                <a16:creationId xmlns:a16="http://schemas.microsoft.com/office/drawing/2014/main" id="{47BDE0DC-8231-D340-B186-7A30465E8546}"/>
              </a:ext>
            </a:extLst>
          </p:cNvPr>
          <p:cNvSpPr txBox="1"/>
          <p:nvPr/>
        </p:nvSpPr>
        <p:spPr>
          <a:xfrm>
            <a:off x="163910" y="527758"/>
            <a:ext cx="4837998" cy="3077766"/>
          </a:xfrm>
          <a:prstGeom prst="rect">
            <a:avLst/>
          </a:prstGeom>
          <a:noFill/>
        </p:spPr>
        <p:txBody>
          <a:bodyPr wrap="square">
            <a:spAutoFit/>
          </a:bodyPr>
          <a:lstStyle/>
          <a:p>
            <a:pPr algn="l"/>
            <a:r>
              <a:rPr lang="fr-FR" sz="1200" b="0" i="0" u="none" strike="noStrike" dirty="0">
                <a:solidFill>
                  <a:srgbClr val="000000"/>
                </a:solidFill>
                <a:effectLst/>
                <a:latin typeface="Helvetica" pitchFamily="2" charset="0"/>
              </a:rPr>
              <a:t>Lundi 8 décembre  -   17h à </a:t>
            </a:r>
            <a:r>
              <a:rPr lang="fr-FR" sz="1200" b="0" i="0" u="none" strike="noStrike" dirty="0" err="1">
                <a:solidFill>
                  <a:srgbClr val="000000"/>
                </a:solidFill>
                <a:effectLst/>
                <a:latin typeface="Helvetica" pitchFamily="2" charset="0"/>
              </a:rPr>
              <a:t>Marlymages</a:t>
            </a:r>
            <a:br>
              <a:rPr lang="fr-FR" sz="1200" b="0" i="0" u="none" strike="noStrike" dirty="0">
                <a:solidFill>
                  <a:srgbClr val="000000"/>
                </a:solidFill>
                <a:effectLst/>
                <a:latin typeface="Helvetica" pitchFamily="2" charset="0"/>
              </a:rPr>
            </a:br>
            <a:endParaRPr lang="fr-FR" sz="1400" b="0" i="0" u="none" strike="noStrike" dirty="0">
              <a:solidFill>
                <a:srgbClr val="000000"/>
              </a:solidFill>
              <a:effectLst/>
              <a:latin typeface="Helvetica" pitchFamily="2" charset="0"/>
            </a:endParaRPr>
          </a:p>
          <a:p>
            <a:pPr algn="l"/>
            <a:r>
              <a:rPr lang="fr-FR" sz="1400" b="0" i="0" u="none" strike="noStrike" dirty="0">
                <a:solidFill>
                  <a:srgbClr val="000000"/>
                </a:solidFill>
                <a:effectLst/>
                <a:latin typeface="Helvetica" pitchFamily="2" charset="0"/>
              </a:rPr>
              <a:t>Projection du film "</a:t>
            </a:r>
            <a:r>
              <a:rPr lang="fr-FR" sz="1400" b="1" i="0" u="none" strike="noStrike" dirty="0">
                <a:solidFill>
                  <a:srgbClr val="000000"/>
                </a:solidFill>
                <a:effectLst/>
                <a:latin typeface="Helvetica" pitchFamily="2" charset="0"/>
              </a:rPr>
              <a:t>Je suis l'Immaculée Conception</a:t>
            </a:r>
            <a:r>
              <a:rPr lang="fr-FR" sz="1400" b="0" i="0" u="none" strike="noStrike" dirty="0">
                <a:solidFill>
                  <a:srgbClr val="000000"/>
                </a:solidFill>
                <a:effectLst/>
                <a:latin typeface="Helvetica" pitchFamily="2" charset="0"/>
              </a:rPr>
              <a:t>", des studios SAGE.</a:t>
            </a:r>
            <a:br>
              <a:rPr lang="fr-FR" sz="1400" b="0" i="0" u="none" strike="noStrike" dirty="0">
                <a:solidFill>
                  <a:srgbClr val="000000"/>
                </a:solidFill>
                <a:effectLst/>
                <a:latin typeface="Helvetica" pitchFamily="2" charset="0"/>
              </a:rPr>
            </a:br>
            <a:endParaRPr lang="fr-FR" sz="1400" b="0" i="0" u="none" strike="noStrike" dirty="0">
              <a:solidFill>
                <a:srgbClr val="000000"/>
              </a:solidFill>
              <a:effectLst/>
              <a:latin typeface="Helvetica" pitchFamily="2" charset="0"/>
            </a:endParaRPr>
          </a:p>
          <a:p>
            <a:pPr algn="l"/>
            <a:r>
              <a:rPr lang="fr-FR" sz="1400" b="0" i="0" u="none" strike="noStrike" dirty="0">
                <a:solidFill>
                  <a:srgbClr val="000000"/>
                </a:solidFill>
                <a:effectLst/>
                <a:latin typeface="Helvetica" pitchFamily="2" charset="0"/>
              </a:rPr>
              <a:t>" Je suis l'Immaculée Conception " : c'est ainsi que la Vierge Marie se présenta à sainte Bernadette en 1858 à Lourdes. A travers ce docu-fiction, de nombreux experts analysent l'Écriture Sainte pour nous aider à comprendre ce dogme de l'Immaculée Conception. Il nous plonge dans la vie de la Sainte Famille, depuis les noces de Cana jusqu’au Golgotha, mettant en lumière le rôle extraordinaire de Marie dans le plan du Salut.</a:t>
            </a:r>
            <a:br>
              <a:rPr lang="fr-FR" sz="1400" b="0" i="0" u="none" strike="noStrike" dirty="0">
                <a:solidFill>
                  <a:srgbClr val="000000"/>
                </a:solidFill>
                <a:effectLst/>
                <a:latin typeface="Helvetica" pitchFamily="2" charset="0"/>
              </a:rPr>
            </a:br>
            <a:endParaRPr lang="fr-FR" sz="1400" dirty="0"/>
          </a:p>
        </p:txBody>
      </p:sp>
      <p:sp>
        <p:nvSpPr>
          <p:cNvPr id="10" name="ZoneTexte 9">
            <a:extLst>
              <a:ext uri="{FF2B5EF4-FFF2-40B4-BE49-F238E27FC236}">
                <a16:creationId xmlns:a16="http://schemas.microsoft.com/office/drawing/2014/main" id="{4AFF5A07-0C85-8944-B7BE-065FA716A6D6}"/>
              </a:ext>
            </a:extLst>
          </p:cNvPr>
          <p:cNvSpPr txBox="1"/>
          <p:nvPr/>
        </p:nvSpPr>
        <p:spPr>
          <a:xfrm>
            <a:off x="163910" y="4758553"/>
            <a:ext cx="4572000" cy="2031325"/>
          </a:xfrm>
          <a:prstGeom prst="rect">
            <a:avLst/>
          </a:prstGeom>
          <a:noFill/>
        </p:spPr>
        <p:txBody>
          <a:bodyPr wrap="square" rtlCol="0">
            <a:spAutoFit/>
          </a:bodyPr>
          <a:lstStyle/>
          <a:p>
            <a:r>
              <a:rPr lang="fr-FR" sz="1400" b="1" dirty="0"/>
              <a:t>Rencontre à domicile.</a:t>
            </a:r>
          </a:p>
          <a:p>
            <a:endParaRPr lang="fr-FR" sz="1400" dirty="0"/>
          </a:p>
          <a:p>
            <a:r>
              <a:rPr lang="fr-FR" sz="1400" dirty="0"/>
              <a:t>Pour les personnes qui ne peuvent plus se déplacer, le prêtre Loïc BONISOLI propose de vous rencontrer à domicile pour une visite.</a:t>
            </a:r>
          </a:p>
          <a:p>
            <a:endParaRPr lang="fr-FR" sz="1400" dirty="0"/>
          </a:p>
          <a:p>
            <a:r>
              <a:rPr lang="fr-FR" sz="1400" dirty="0"/>
              <a:t>     Veuillez vous faire connaître en téléphonant au presbytère de Marly au 03 87 62 35 03 les jours de permanence les mardis et jeudis de 16h à 18h.</a:t>
            </a:r>
          </a:p>
        </p:txBody>
      </p:sp>
      <p:sp>
        <p:nvSpPr>
          <p:cNvPr id="8" name="ZoneTexte 7">
            <a:extLst>
              <a:ext uri="{FF2B5EF4-FFF2-40B4-BE49-F238E27FC236}">
                <a16:creationId xmlns:a16="http://schemas.microsoft.com/office/drawing/2014/main" id="{1FDBC1D9-5040-2446-B0E1-9765E3C053FA}"/>
              </a:ext>
            </a:extLst>
          </p:cNvPr>
          <p:cNvSpPr txBox="1"/>
          <p:nvPr/>
        </p:nvSpPr>
        <p:spPr>
          <a:xfrm>
            <a:off x="144176" y="3623975"/>
            <a:ext cx="3483727" cy="738664"/>
          </a:xfrm>
          <a:prstGeom prst="rect">
            <a:avLst/>
          </a:prstGeom>
          <a:noFill/>
        </p:spPr>
        <p:txBody>
          <a:bodyPr wrap="square" rtlCol="0">
            <a:spAutoFit/>
          </a:bodyPr>
          <a:lstStyle/>
          <a:p>
            <a:pPr algn="l"/>
            <a:r>
              <a:rPr lang="fr-FR" sz="1400" i="0" u="none" strike="noStrike" dirty="0">
                <a:solidFill>
                  <a:srgbClr val="000000"/>
                </a:solidFill>
                <a:effectLst/>
                <a:latin typeface="Helvetica" pitchFamily="2" charset="0"/>
              </a:rPr>
              <a:t>Célébration pénitentielle avant Noël </a:t>
            </a:r>
            <a:br>
              <a:rPr lang="fr-FR" sz="1400" i="0" u="none" strike="noStrike" dirty="0">
                <a:solidFill>
                  <a:srgbClr val="000000"/>
                </a:solidFill>
                <a:effectLst/>
                <a:latin typeface="Helvetica" pitchFamily="2" charset="0"/>
              </a:rPr>
            </a:br>
            <a:endParaRPr lang="fr-FR" sz="1400" i="0" u="none" strike="noStrike" dirty="0">
              <a:solidFill>
                <a:srgbClr val="000000"/>
              </a:solidFill>
              <a:effectLst/>
              <a:latin typeface="Helvetica" pitchFamily="2" charset="0"/>
            </a:endParaRPr>
          </a:p>
          <a:p>
            <a:pPr algn="l"/>
            <a:r>
              <a:rPr lang="fr-FR" sz="1400" i="0" u="none" strike="noStrike" dirty="0">
                <a:solidFill>
                  <a:srgbClr val="000000"/>
                </a:solidFill>
                <a:effectLst/>
                <a:latin typeface="Helvetica" pitchFamily="2" charset="0"/>
              </a:rPr>
              <a:t>Vendredi 19 décembre </a:t>
            </a:r>
            <a:r>
              <a:rPr lang="fr-FR" sz="1400" dirty="0">
                <a:solidFill>
                  <a:srgbClr val="000000"/>
                </a:solidFill>
                <a:latin typeface="Helvetica" pitchFamily="2" charset="0"/>
              </a:rPr>
              <a:t>à</a:t>
            </a:r>
            <a:r>
              <a:rPr lang="fr-FR" sz="1400" i="0" u="none" strike="noStrike" dirty="0">
                <a:solidFill>
                  <a:srgbClr val="000000"/>
                </a:solidFill>
                <a:effectLst/>
                <a:latin typeface="Helvetica" pitchFamily="2" charset="0"/>
              </a:rPr>
              <a:t> 18h à St Brice</a:t>
            </a:r>
          </a:p>
        </p:txBody>
      </p:sp>
      <p:cxnSp>
        <p:nvCxnSpPr>
          <p:cNvPr id="11" name="Connecteur droit 10">
            <a:extLst>
              <a:ext uri="{FF2B5EF4-FFF2-40B4-BE49-F238E27FC236}">
                <a16:creationId xmlns:a16="http://schemas.microsoft.com/office/drawing/2014/main" id="{91A8BCC1-03FA-1B9F-7C95-3CE94733DA5D}"/>
              </a:ext>
            </a:extLst>
          </p:cNvPr>
          <p:cNvCxnSpPr/>
          <p:nvPr/>
        </p:nvCxnSpPr>
        <p:spPr>
          <a:xfrm>
            <a:off x="0" y="3429000"/>
            <a:ext cx="53364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F12D659D-90C9-C5AF-0770-96C9F2CB4A38}"/>
              </a:ext>
            </a:extLst>
          </p:cNvPr>
          <p:cNvCxnSpPr/>
          <p:nvPr/>
        </p:nvCxnSpPr>
        <p:spPr>
          <a:xfrm>
            <a:off x="9525" y="4599146"/>
            <a:ext cx="533647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3469</TotalTime>
  <Words>838</Words>
  <Application>Microsoft Office PowerPoint</Application>
  <PresentationFormat>Personnalisé</PresentationFormat>
  <Paragraphs>71</Paragraphs>
  <Slides>2</Slides>
  <Notes>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vt:i4>
      </vt:variant>
    </vt:vector>
  </HeadingPairs>
  <TitlesOfParts>
    <vt:vector size="14" baseType="lpstr">
      <vt:lpstr>Arial</vt:lpstr>
      <vt:lpstr>Chalkboard SE</vt:lpstr>
      <vt:lpstr>Calibri</vt:lpstr>
      <vt:lpstr>Tahoma</vt:lpstr>
      <vt:lpstr>Aptos</vt:lpstr>
      <vt:lpstr>Helvetica</vt:lpstr>
      <vt:lpstr>Times New Roman</vt:lpstr>
      <vt:lpstr>Open Sans</vt:lpstr>
      <vt:lpstr>AR CENA</vt:lpstr>
      <vt:lpstr>Helvetica Neue</vt:lpstr>
      <vt:lpstr>DengXian</vt:lpstr>
      <vt:lpstr>Office Theme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FEUILLE DE CHANTS</dc:title>
  <cp:lastModifiedBy>Gérard DUFETEL</cp:lastModifiedBy>
  <cp:revision>171</cp:revision>
  <cp:lastPrinted>2025-12-04T16:52:06Z</cp:lastPrinted>
  <dcterms:created xsi:type="dcterms:W3CDTF">2006-08-16T00:00:00Z</dcterms:created>
  <dcterms:modified xsi:type="dcterms:W3CDTF">2025-12-05T07:24:06Z</dcterms:modified>
  <dc:identifier>DAGTFcgR_6w</dc:identifier>
</cp:coreProperties>
</file>